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1"/>
  </p:sldMasterIdLst>
  <p:notesMasterIdLst>
    <p:notesMasterId r:id="rId43"/>
  </p:notesMasterIdLst>
  <p:sldIdLst>
    <p:sldId id="411" r:id="rId2"/>
    <p:sldId id="412" r:id="rId3"/>
    <p:sldId id="413" r:id="rId4"/>
    <p:sldId id="460" r:id="rId5"/>
    <p:sldId id="415" r:id="rId6"/>
    <p:sldId id="416" r:id="rId7"/>
    <p:sldId id="417" r:id="rId8"/>
    <p:sldId id="418" r:id="rId9"/>
    <p:sldId id="419" r:id="rId10"/>
    <p:sldId id="420" r:id="rId11"/>
    <p:sldId id="450" r:id="rId12"/>
    <p:sldId id="451" r:id="rId13"/>
    <p:sldId id="422" r:id="rId14"/>
    <p:sldId id="449" r:id="rId15"/>
    <p:sldId id="423" r:id="rId16"/>
    <p:sldId id="1143" r:id="rId17"/>
    <p:sldId id="463" r:id="rId18"/>
    <p:sldId id="466" r:id="rId19"/>
    <p:sldId id="452" r:id="rId20"/>
    <p:sldId id="425" r:id="rId21"/>
    <p:sldId id="283" r:id="rId22"/>
    <p:sldId id="455" r:id="rId23"/>
    <p:sldId id="447" r:id="rId24"/>
    <p:sldId id="464" r:id="rId25"/>
    <p:sldId id="457" r:id="rId26"/>
    <p:sldId id="428" r:id="rId27"/>
    <p:sldId id="694" r:id="rId28"/>
    <p:sldId id="692" r:id="rId29"/>
    <p:sldId id="431" r:id="rId30"/>
    <p:sldId id="432" r:id="rId31"/>
    <p:sldId id="433" r:id="rId32"/>
    <p:sldId id="434" r:id="rId33"/>
    <p:sldId id="435" r:id="rId34"/>
    <p:sldId id="467" r:id="rId35"/>
    <p:sldId id="459" r:id="rId36"/>
    <p:sldId id="469" r:id="rId37"/>
    <p:sldId id="470" r:id="rId38"/>
    <p:sldId id="471" r:id="rId39"/>
    <p:sldId id="472" r:id="rId40"/>
    <p:sldId id="441" r:id="rId41"/>
    <p:sldId id="468" r:id="rId42"/>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014A5E"/>
    <a:srgbClr val="543FA3"/>
    <a:srgbClr val="173234"/>
    <a:srgbClr val="E0962D"/>
    <a:srgbClr val="26C099"/>
    <a:srgbClr val="3C3C40"/>
    <a:srgbClr val="72ACE6"/>
    <a:srgbClr val="FF9300"/>
    <a:srgbClr val="53383D"/>
    <a:srgbClr val="006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87" autoAdjust="0"/>
    <p:restoredTop sz="94803"/>
  </p:normalViewPr>
  <p:slideViewPr>
    <p:cSldViewPr snapToGrid="0" snapToObjects="1">
      <p:cViewPr varScale="1">
        <p:scale>
          <a:sx n="156" d="100"/>
          <a:sy n="156" d="100"/>
        </p:scale>
        <p:origin x="832" y="17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FF57F-29F0-BE4E-B538-A4D8085CEB58}" type="datetimeFigureOut">
              <a:rPr lang="en-US" smtClean="0"/>
              <a:t>5/9/19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0F2C7-4976-1846-B991-F2DA40789973}" type="slidenum">
              <a:rPr lang="en-US" smtClean="0"/>
              <a:t>‹#›</a:t>
            </a:fld>
            <a:endParaRPr lang="en-US" dirty="0"/>
          </a:p>
        </p:txBody>
      </p:sp>
    </p:spTree>
    <p:extLst>
      <p:ext uri="{BB962C8B-B14F-4D97-AF65-F5344CB8AC3E}">
        <p14:creationId xmlns:p14="http://schemas.microsoft.com/office/powerpoint/2010/main" val="2365694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Meeting Notes (2013/10/21 10:34) -----</a:t>
            </a:r>
          </a:p>
          <a:p>
            <a:r>
              <a:rPr lang="en-ZA" dirty="0"/>
              <a:t>Irina</a:t>
            </a:r>
          </a:p>
          <a:p>
            <a:r>
              <a:rPr lang="en-ZA" dirty="0"/>
              <a:t>Sahsnee</a:t>
            </a:r>
          </a:p>
          <a:p>
            <a:r>
              <a:rPr lang="en-ZA" dirty="0"/>
              <a:t>mankatjee</a:t>
            </a:r>
          </a:p>
          <a:p>
            <a:r>
              <a:rPr lang="en-ZA" dirty="0"/>
              <a:t>nonjabulo</a:t>
            </a:r>
          </a:p>
          <a:p>
            <a:r>
              <a:rPr lang="en-ZA" dirty="0"/>
              <a:t>Mugsien</a:t>
            </a:r>
          </a:p>
          <a:p>
            <a:r>
              <a:rPr lang="en-ZA" dirty="0"/>
              <a:t>Ntswaki</a:t>
            </a:r>
          </a:p>
          <a:p>
            <a:r>
              <a:rPr lang="en-ZA" dirty="0"/>
              <a:t>Helen</a:t>
            </a:r>
          </a:p>
          <a:p>
            <a:r>
              <a:rPr lang="en-ZA" dirty="0"/>
              <a:t>Lerato</a:t>
            </a:r>
          </a:p>
          <a:p>
            <a:r>
              <a:rPr lang="en-ZA" dirty="0"/>
              <a:t>Takalani</a:t>
            </a:r>
          </a:p>
          <a:p>
            <a:r>
              <a:rPr lang="en-ZA" dirty="0"/>
              <a:t>Marie</a:t>
            </a:r>
          </a:p>
          <a:p>
            <a:endParaRPr lang="en-ZA" dirty="0"/>
          </a:p>
        </p:txBody>
      </p:sp>
      <p:sp>
        <p:nvSpPr>
          <p:cNvPr id="4" name="Slide Number Placeholder 3"/>
          <p:cNvSpPr>
            <a:spLocks noGrp="1"/>
          </p:cNvSpPr>
          <p:nvPr>
            <p:ph type="sldNum" sz="quarter" idx="10"/>
          </p:nvPr>
        </p:nvSpPr>
        <p:spPr/>
        <p:txBody>
          <a:bodyPr/>
          <a:lstStyle/>
          <a:p>
            <a:fld id="{D8CE63BF-9B26-4C4E-A765-1F18A602F19D}" type="slidenum">
              <a:rPr lang="en-GB" smtClean="0"/>
              <a:pPr/>
              <a:t>1</a:t>
            </a:fld>
            <a:endParaRPr lang="en-GB" dirty="0"/>
          </a:p>
        </p:txBody>
      </p:sp>
    </p:spTree>
    <p:extLst>
      <p:ext uri="{BB962C8B-B14F-4D97-AF65-F5344CB8AC3E}">
        <p14:creationId xmlns:p14="http://schemas.microsoft.com/office/powerpoint/2010/main" val="414962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231D0-B051-0449-ACAA-9BC86A656E42}" type="slidenum">
              <a:rPr lang="en-GB" smtClean="0"/>
              <a:pPr/>
              <a:t>13</a:t>
            </a:fld>
            <a:endParaRPr lang="en-GB" dirty="0"/>
          </a:p>
        </p:txBody>
      </p:sp>
    </p:spTree>
    <p:extLst>
      <p:ext uri="{BB962C8B-B14F-4D97-AF65-F5344CB8AC3E}">
        <p14:creationId xmlns:p14="http://schemas.microsoft.com/office/powerpoint/2010/main" val="323401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D40C7-A9BF-5145-96AF-7594325A2D58}" type="slidenum">
              <a:rPr lang="en-GB" smtClean="0"/>
              <a:t>14</a:t>
            </a:fld>
            <a:endParaRPr lang="en-GB" dirty="0"/>
          </a:p>
        </p:txBody>
      </p:sp>
    </p:spTree>
    <p:extLst>
      <p:ext uri="{BB962C8B-B14F-4D97-AF65-F5344CB8AC3E}">
        <p14:creationId xmlns:p14="http://schemas.microsoft.com/office/powerpoint/2010/main" val="399758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D40C7-A9BF-5145-96AF-7594325A2D58}" type="slidenum">
              <a:rPr lang="en-GB" smtClean="0"/>
              <a:t>23</a:t>
            </a:fld>
            <a:endParaRPr lang="en-GB" dirty="0"/>
          </a:p>
        </p:txBody>
      </p:sp>
    </p:spTree>
    <p:extLst>
      <p:ext uri="{BB962C8B-B14F-4D97-AF65-F5344CB8AC3E}">
        <p14:creationId xmlns:p14="http://schemas.microsoft.com/office/powerpoint/2010/main" val="390711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628C15CC-A3F7-384A-9687-883612ACD5C9}" type="slidenum">
              <a:rPr lang="en-US" smtClean="0"/>
              <a:pPr/>
              <a:t>30</a:t>
            </a:fld>
            <a:endParaRPr lang="en-US" dirty="0"/>
          </a:p>
        </p:txBody>
      </p:sp>
    </p:spTree>
    <p:extLst>
      <p:ext uri="{BB962C8B-B14F-4D97-AF65-F5344CB8AC3E}">
        <p14:creationId xmlns:p14="http://schemas.microsoft.com/office/powerpoint/2010/main" val="70094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0F2C7-4976-1846-B991-F2DA40789973}" type="slidenum">
              <a:rPr lang="en-US" smtClean="0"/>
              <a:t>2</a:t>
            </a:fld>
            <a:endParaRPr lang="en-US" dirty="0"/>
          </a:p>
        </p:txBody>
      </p:sp>
    </p:spTree>
    <p:extLst>
      <p:ext uri="{BB962C8B-B14F-4D97-AF65-F5344CB8AC3E}">
        <p14:creationId xmlns:p14="http://schemas.microsoft.com/office/powerpoint/2010/main" val="100301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231D0-B051-0449-ACAA-9BC86A656E42}" type="slidenum">
              <a:rPr lang="en-GB" smtClean="0"/>
              <a:pPr/>
              <a:t>5</a:t>
            </a:fld>
            <a:endParaRPr lang="en-GB" dirty="0"/>
          </a:p>
        </p:txBody>
      </p:sp>
    </p:spTree>
    <p:extLst>
      <p:ext uri="{BB962C8B-B14F-4D97-AF65-F5344CB8AC3E}">
        <p14:creationId xmlns:p14="http://schemas.microsoft.com/office/powerpoint/2010/main" val="6735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231D0-B051-0449-ACAA-9BC86A656E42}" type="slidenum">
              <a:rPr lang="en-GB" smtClean="0"/>
              <a:pPr/>
              <a:t>6</a:t>
            </a:fld>
            <a:endParaRPr lang="en-GB" dirty="0"/>
          </a:p>
        </p:txBody>
      </p:sp>
    </p:spTree>
    <p:extLst>
      <p:ext uri="{BB962C8B-B14F-4D97-AF65-F5344CB8AC3E}">
        <p14:creationId xmlns:p14="http://schemas.microsoft.com/office/powerpoint/2010/main" val="95933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0F2C7-4976-1846-B991-F2DA40789973}" type="slidenum">
              <a:rPr lang="en-US" smtClean="0"/>
              <a:t>7</a:t>
            </a:fld>
            <a:endParaRPr lang="en-US" dirty="0"/>
          </a:p>
        </p:txBody>
      </p:sp>
    </p:spTree>
    <p:extLst>
      <p:ext uri="{BB962C8B-B14F-4D97-AF65-F5344CB8AC3E}">
        <p14:creationId xmlns:p14="http://schemas.microsoft.com/office/powerpoint/2010/main" val="355212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231D0-B051-0449-ACAA-9BC86A656E42}" type="slidenum">
              <a:rPr lang="en-GB" smtClean="0"/>
              <a:pPr/>
              <a:t>8</a:t>
            </a:fld>
            <a:endParaRPr lang="en-GB" dirty="0"/>
          </a:p>
        </p:txBody>
      </p:sp>
    </p:spTree>
    <p:extLst>
      <p:ext uri="{BB962C8B-B14F-4D97-AF65-F5344CB8AC3E}">
        <p14:creationId xmlns:p14="http://schemas.microsoft.com/office/powerpoint/2010/main" val="225738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0F2C7-4976-1846-B991-F2DA40789973}" type="slidenum">
              <a:rPr lang="en-US" smtClean="0"/>
              <a:t>9</a:t>
            </a:fld>
            <a:endParaRPr lang="en-US" dirty="0"/>
          </a:p>
        </p:txBody>
      </p:sp>
    </p:spTree>
    <p:extLst>
      <p:ext uri="{BB962C8B-B14F-4D97-AF65-F5344CB8AC3E}">
        <p14:creationId xmlns:p14="http://schemas.microsoft.com/office/powerpoint/2010/main" val="337825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compo</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216B98-94CE-4A8E-8541-7D826D1D8329}" type="slidenum">
              <a:rPr kumimoji="0" lang="en-ZA"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99570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compo</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216B98-94CE-4A8E-8541-7D826D1D8329}" type="slidenum">
              <a:rPr kumimoji="0" lang="en-ZA"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095561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nul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BF3495-AF8A-B740-A2F2-22AEE18399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95CBCEBF-99CF-6948-93BD-5EAD676E87D9}"/>
              </a:ext>
            </a:extLst>
          </p:cNvPr>
          <p:cNvSpPr/>
          <p:nvPr userDrawn="1"/>
        </p:nvSpPr>
        <p:spPr>
          <a:xfrm>
            <a:off x="0" y="3120272"/>
            <a:ext cx="9144000" cy="1894788"/>
          </a:xfrm>
          <a:prstGeom prst="rect">
            <a:avLst/>
          </a:prstGeom>
          <a:solidFill>
            <a:schemeClr val="accent3">
              <a:alpha val="30000"/>
            </a:schemeClr>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77690" y="3969207"/>
            <a:ext cx="1659759" cy="978247"/>
          </a:xfrm>
          <a:prstGeom prst="rect">
            <a:avLst/>
          </a:prstGeom>
        </p:spPr>
      </p:pic>
      <p:sp>
        <p:nvSpPr>
          <p:cNvPr id="5" name="Title 4">
            <a:extLst>
              <a:ext uri="{FF2B5EF4-FFF2-40B4-BE49-F238E27FC236}">
                <a16:creationId xmlns:a16="http://schemas.microsoft.com/office/drawing/2014/main" id="{8B4A83D8-8783-CE4B-9982-32FBA35D4207}"/>
              </a:ext>
            </a:extLst>
          </p:cNvPr>
          <p:cNvSpPr>
            <a:spLocks noGrp="1"/>
          </p:cNvSpPr>
          <p:nvPr>
            <p:ph type="title"/>
          </p:nvPr>
        </p:nvSpPr>
        <p:spPr>
          <a:xfrm>
            <a:off x="236300" y="3273924"/>
            <a:ext cx="6634839" cy="1580880"/>
          </a:xfrm>
          <a:noFill/>
          <a:ln>
            <a:noFill/>
          </a:ln>
        </p:spPr>
        <p:txBody>
          <a:bodyPr vert="horz" wrap="square" lIns="91440" tIns="45720" rIns="91440" bIns="45720" numCol="1" rtlCol="0" anchor="b" anchorCtr="0" compatLnSpc="1">
            <a:prstTxWarp prst="textNoShape">
              <a:avLst/>
            </a:prstTxWarp>
            <a:noAutofit/>
          </a:bodyPr>
          <a:lstStyle>
            <a:lvl1pPr>
              <a:defRPr lang="en-US" sz="4800" b="1">
                <a:solidFill>
                  <a:srgbClr val="FFFFFF"/>
                </a:solidFill>
                <a:latin typeface="Helvetica Neue" charset="0"/>
                <a:ea typeface="Helvetica Neue" charset="0"/>
                <a:cs typeface="Helvetica Neue" charset="0"/>
              </a:defRPr>
            </a:lvl1pPr>
          </a:lstStyle>
          <a:p>
            <a:pPr marL="0" lvl="0" indent="0" defTabSz="571474" latinLnBrk="0">
              <a:spcBef>
                <a:spcPts val="0"/>
              </a:spcBef>
              <a:buClr>
                <a:schemeClr val="accent1"/>
              </a:buClr>
              <a:buSzPct val="100000"/>
              <a:buFont typeface="Wingdings 2" pitchFamily="18" charset="2"/>
              <a:buNone/>
              <a:tabLst/>
            </a:pPr>
            <a:r>
              <a:rPr lang="en-US" dirty="0"/>
              <a:t>Click to edit Master title style</a:t>
            </a:r>
          </a:p>
        </p:txBody>
      </p:sp>
    </p:spTree>
    <p:extLst>
      <p:ext uri="{BB962C8B-B14F-4D97-AF65-F5344CB8AC3E}">
        <p14:creationId xmlns:p14="http://schemas.microsoft.com/office/powerpoint/2010/main" val="15185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3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82E6A9-C026-D84B-8675-3F4B0CF1A8DC}"/>
              </a:ext>
            </a:extLst>
          </p:cNvPr>
          <p:cNvPicPr>
            <a:picLocks noChangeAspect="1"/>
          </p:cNvPicPr>
          <p:nvPr userDrawn="1"/>
        </p:nvPicPr>
        <p:blipFill>
          <a:blip r:embed="rId2"/>
          <a:stretch>
            <a:fillRect/>
          </a:stretch>
        </p:blipFill>
        <p:spPr>
          <a:xfrm>
            <a:off x="-35960" y="0"/>
            <a:ext cx="9172458" cy="5138966"/>
          </a:xfrm>
          <a:prstGeom prst="rect">
            <a:avLst/>
          </a:prstGeom>
        </p:spPr>
      </p:pic>
      <p:sp>
        <p:nvSpPr>
          <p:cNvPr id="13" name="Picture Placeholder 12"/>
          <p:cNvSpPr>
            <a:spLocks noGrp="1"/>
          </p:cNvSpPr>
          <p:nvPr>
            <p:ph type="pic" sz="quarter" idx="12"/>
          </p:nvPr>
        </p:nvSpPr>
        <p:spPr>
          <a:xfrm>
            <a:off x="814390" y="1009653"/>
            <a:ext cx="1073150" cy="1015603"/>
          </a:xfrm>
        </p:spPr>
        <p:txBody>
          <a:bodyPr/>
          <a:lstStyle>
            <a:lvl1pPr marL="0" indent="0">
              <a:buNone/>
              <a:defRPr sz="577"/>
            </a:lvl1pPr>
          </a:lstStyle>
          <a:p>
            <a:r>
              <a:rPr lang="en-US"/>
              <a:t>Drag picture to placeholder or click icon to add</a:t>
            </a:r>
          </a:p>
        </p:txBody>
      </p:sp>
      <p:sp>
        <p:nvSpPr>
          <p:cNvPr id="24" name="Rectangle 23"/>
          <p:cNvSpPr/>
          <p:nvPr/>
        </p:nvSpPr>
        <p:spPr>
          <a:xfrm>
            <a:off x="7391403" y="1009653"/>
            <a:ext cx="2250460" cy="1015603"/>
          </a:xfrm>
          <a:prstGeom prst="rect">
            <a:avLst/>
          </a:prstGeom>
          <a:solidFill>
            <a:srgbClr val="5E6871"/>
          </a:solidFill>
          <a:ln>
            <a:noFill/>
          </a:ln>
        </p:spPr>
        <p:txBody>
          <a:bodyPr vert="horz" wrap="square" lIns="52754" tIns="26377" rIns="52754" bIns="26377" numCol="1" anchor="t" anchorCtr="0" compatLnSpc="1">
            <a:prstTxWarp prst="textNoShape">
              <a:avLst/>
            </a:prstTxWarp>
          </a:bodyPr>
          <a:lstStyle/>
          <a:p>
            <a:pPr marL="131883" lvl="0" indent="-131883" algn="l" eaLnBrk="1" hangingPunct="1">
              <a:spcBef>
                <a:spcPts val="1039"/>
              </a:spcBef>
              <a:buClrTx/>
              <a:buSzPct val="100000"/>
              <a:buFont typeface="Wingdings 2" charset="0"/>
              <a:buChar char="¡"/>
            </a:pPr>
            <a:endParaRPr lang="en-US" sz="807" b="0" i="0">
              <a:solidFill>
                <a:schemeClr val="bg1"/>
              </a:solidFill>
              <a:latin typeface="Helvetica Neue"/>
              <a:ea typeface="ＭＳ Ｐゴシック" charset="0"/>
              <a:cs typeface="Helvetica Neue"/>
            </a:endParaRPr>
          </a:p>
        </p:txBody>
      </p:sp>
      <p:sp>
        <p:nvSpPr>
          <p:cNvPr id="9" name="Text Placeholder 8"/>
          <p:cNvSpPr>
            <a:spLocks noGrp="1"/>
          </p:cNvSpPr>
          <p:nvPr>
            <p:ph type="body" sz="quarter" idx="10"/>
          </p:nvPr>
        </p:nvSpPr>
        <p:spPr>
          <a:xfrm>
            <a:off x="1998140" y="1009653"/>
            <a:ext cx="5544113" cy="1015603"/>
          </a:xfrm>
          <a:solidFill>
            <a:schemeClr val="bg2">
              <a:lumMod val="50000"/>
            </a:schemeClr>
          </a:solidFill>
          <a:ln>
            <a:noFill/>
          </a:ln>
        </p:spPr>
        <p:txBody>
          <a:bodyPr/>
          <a:lstStyle>
            <a:lvl1pPr>
              <a:spcBef>
                <a:spcPts val="347"/>
              </a:spcBef>
              <a:buClrTx/>
              <a:defRPr sz="807" b="0" i="0">
                <a:solidFill>
                  <a:schemeClr val="bg1"/>
                </a:solidFill>
                <a:latin typeface="Helvetica Neue"/>
                <a:cs typeface="Helvetica Neue"/>
              </a:defRPr>
            </a:lvl1pPr>
          </a:lstStyle>
          <a:p>
            <a:pPr lvl="0"/>
            <a:r>
              <a:rPr lang="en-US"/>
              <a:t>Click to edit Master text styles</a:t>
            </a:r>
          </a:p>
        </p:txBody>
      </p:sp>
      <p:sp>
        <p:nvSpPr>
          <p:cNvPr id="3" name="Text Placeholder 2"/>
          <p:cNvSpPr>
            <a:spLocks noGrp="1"/>
          </p:cNvSpPr>
          <p:nvPr>
            <p:ph type="body" idx="1"/>
          </p:nvPr>
        </p:nvSpPr>
        <p:spPr>
          <a:xfrm>
            <a:off x="814730" y="400050"/>
            <a:ext cx="6727516" cy="312329"/>
          </a:xfrm>
        </p:spPr>
        <p:txBody>
          <a:bodyPr>
            <a:normAutofit/>
          </a:bodyPr>
          <a:lstStyle>
            <a:lvl1pPr marL="0" indent="0" algn="l">
              <a:spcBef>
                <a:spcPts val="0"/>
              </a:spcBef>
              <a:buNone/>
              <a:defRPr sz="1154" b="0" i="0">
                <a:solidFill>
                  <a:schemeClr val="tx1"/>
                </a:solidFill>
                <a:latin typeface="Helvetica Neue Thin"/>
                <a:cs typeface="Helvetica Neue Thin"/>
              </a:defRPr>
            </a:lvl1pPr>
            <a:lvl2pPr marL="263765" indent="0">
              <a:buNone/>
              <a:defRPr sz="1039">
                <a:solidFill>
                  <a:schemeClr val="tx1">
                    <a:tint val="75000"/>
                  </a:schemeClr>
                </a:solidFill>
              </a:defRPr>
            </a:lvl2pPr>
            <a:lvl3pPr marL="527531" indent="0">
              <a:buNone/>
              <a:defRPr sz="923">
                <a:solidFill>
                  <a:schemeClr val="tx1">
                    <a:tint val="75000"/>
                  </a:schemeClr>
                </a:solidFill>
              </a:defRPr>
            </a:lvl3pPr>
            <a:lvl4pPr marL="791296" indent="0">
              <a:buNone/>
              <a:defRPr sz="807">
                <a:solidFill>
                  <a:schemeClr val="tx1">
                    <a:tint val="75000"/>
                  </a:schemeClr>
                </a:solidFill>
              </a:defRPr>
            </a:lvl4pPr>
            <a:lvl5pPr marL="1055061" indent="0">
              <a:buNone/>
              <a:defRPr sz="807">
                <a:solidFill>
                  <a:schemeClr val="tx1">
                    <a:tint val="75000"/>
                  </a:schemeClr>
                </a:solidFill>
              </a:defRPr>
            </a:lvl5pPr>
            <a:lvl6pPr marL="1318826" indent="0">
              <a:buNone/>
              <a:defRPr sz="807">
                <a:solidFill>
                  <a:schemeClr val="tx1">
                    <a:tint val="75000"/>
                  </a:schemeClr>
                </a:solidFill>
              </a:defRPr>
            </a:lvl6pPr>
            <a:lvl7pPr marL="1582592" indent="0">
              <a:buNone/>
              <a:defRPr sz="807">
                <a:solidFill>
                  <a:schemeClr val="tx1">
                    <a:tint val="75000"/>
                  </a:schemeClr>
                </a:solidFill>
              </a:defRPr>
            </a:lvl7pPr>
            <a:lvl8pPr marL="1846357" indent="0">
              <a:buNone/>
              <a:defRPr sz="807">
                <a:solidFill>
                  <a:schemeClr val="tx1">
                    <a:tint val="75000"/>
                  </a:schemeClr>
                </a:solidFill>
              </a:defRPr>
            </a:lvl8pPr>
            <a:lvl9pPr marL="2110122" indent="0">
              <a:buNone/>
              <a:defRPr sz="807">
                <a:solidFill>
                  <a:schemeClr val="tx1">
                    <a:tint val="75000"/>
                  </a:schemeClr>
                </a:solidFill>
              </a:defRPr>
            </a:lvl9pPr>
          </a:lstStyle>
          <a:p>
            <a:pPr lvl="0"/>
            <a:r>
              <a:rPr lang="en-US"/>
              <a:t>Click to edit Master text styles</a:t>
            </a:r>
          </a:p>
        </p:txBody>
      </p:sp>
      <p:sp>
        <p:nvSpPr>
          <p:cNvPr id="11" name="Text Placeholder 10"/>
          <p:cNvSpPr>
            <a:spLocks noGrp="1"/>
          </p:cNvSpPr>
          <p:nvPr>
            <p:ph type="body" sz="quarter" idx="11"/>
          </p:nvPr>
        </p:nvSpPr>
        <p:spPr>
          <a:xfrm>
            <a:off x="814389" y="2108597"/>
            <a:ext cx="3986212" cy="2474118"/>
          </a:xfrm>
          <a:solidFill>
            <a:schemeClr val="bg1">
              <a:alpha val="36000"/>
            </a:schemeClr>
          </a:solidFill>
        </p:spPr>
        <p:txBody>
          <a:bodyPr lIns="0"/>
          <a:lstStyle>
            <a:lvl1pPr marL="0" indent="0" algn="just">
              <a:spcBef>
                <a:spcPts val="347"/>
              </a:spcBef>
              <a:buNone/>
              <a:defRPr sz="606"/>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sp>
        <p:nvSpPr>
          <p:cNvPr id="17" name="Text Placeholder 16"/>
          <p:cNvSpPr>
            <a:spLocks noGrp="1"/>
          </p:cNvSpPr>
          <p:nvPr>
            <p:ph type="body" sz="quarter" idx="14"/>
          </p:nvPr>
        </p:nvSpPr>
        <p:spPr>
          <a:xfrm>
            <a:off x="814396" y="648494"/>
            <a:ext cx="4332287" cy="227410"/>
          </a:xfrm>
        </p:spPr>
        <p:txBody>
          <a:bodyPr/>
          <a:lstStyle>
            <a:lvl1pPr marL="0" indent="0">
              <a:buNone/>
              <a:defRPr sz="807">
                <a:solidFill>
                  <a:schemeClr val="bg2">
                    <a:lumMod val="50000"/>
                  </a:schemeClr>
                </a:solidFill>
              </a:defRPr>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cxnSp>
        <p:nvCxnSpPr>
          <p:cNvPr id="19" name="Straight Connector 18"/>
          <p:cNvCxnSpPr/>
          <p:nvPr/>
        </p:nvCxnSpPr>
        <p:spPr>
          <a:xfrm>
            <a:off x="1896005" y="1009653"/>
            <a:ext cx="0" cy="1015603"/>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p:nvPr>
        </p:nvSpPr>
        <p:spPr>
          <a:xfrm>
            <a:off x="4800603" y="2108597"/>
            <a:ext cx="3183466" cy="2355453"/>
          </a:xfrm>
          <a:solidFill>
            <a:srgbClr val="FFFFFF">
              <a:alpha val="50000"/>
            </a:srgbClr>
          </a:solidFill>
        </p:spPr>
        <p:txBody>
          <a:bodyPr/>
          <a:lstStyle>
            <a:lvl1pPr marL="0" indent="0" algn="just">
              <a:spcBef>
                <a:spcPts val="347"/>
              </a:spcBef>
              <a:buNone/>
              <a:defRPr sz="606"/>
            </a:lvl1pPr>
          </a:lstStyle>
          <a:p>
            <a:pPr lvl="0"/>
            <a:r>
              <a:rPr lang="en-US"/>
              <a:t>Click to edit Master text styles</a:t>
            </a:r>
          </a:p>
        </p:txBody>
      </p:sp>
      <p:sp>
        <p:nvSpPr>
          <p:cNvPr id="5" name="Slide Number Placeholder 4"/>
          <p:cNvSpPr>
            <a:spLocks noGrp="1"/>
          </p:cNvSpPr>
          <p:nvPr>
            <p:ph type="sldNum" sz="quarter" idx="16"/>
          </p:nvPr>
        </p:nvSpPr>
        <p:spPr/>
        <p:txBody>
          <a:bodyPr/>
          <a:lstStyle/>
          <a:p>
            <a:pPr>
              <a:defRPr/>
            </a:pPr>
            <a:fld id="{4646D39D-72DD-EC43-AE57-0EBBAA7D9A27}" type="slidenum">
              <a:rPr lang="en-GB" smtClean="0"/>
              <a:pPr>
                <a:defRPr/>
              </a:pPr>
              <a:t>‹#›</a:t>
            </a:fld>
            <a:endParaRPr lang="en-GB" dirty="0"/>
          </a:p>
        </p:txBody>
      </p:sp>
      <p:pic>
        <p:nvPicPr>
          <p:cNvPr id="16" name="Picture 15">
            <a:extLst>
              <a:ext uri="{FF2B5EF4-FFF2-40B4-BE49-F238E27FC236}">
                <a16:creationId xmlns:a16="http://schemas.microsoft.com/office/drawing/2014/main" id="{1D26DF16-9738-184B-80A1-98342495BCA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8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35B799-80B7-3E48-A561-558680C4505E}"/>
              </a:ext>
            </a:extLst>
          </p:cNvPr>
          <p:cNvPicPr>
            <a:picLocks noChangeAspect="1"/>
          </p:cNvPicPr>
          <p:nvPr userDrawn="1"/>
        </p:nvPicPr>
        <p:blipFill>
          <a:blip r:embed="rId2"/>
          <a:stretch>
            <a:fillRect/>
          </a:stretch>
        </p:blipFill>
        <p:spPr>
          <a:xfrm>
            <a:off x="-35960" y="0"/>
            <a:ext cx="9172458" cy="5138966"/>
          </a:xfrm>
          <a:prstGeom prst="rect">
            <a:avLst/>
          </a:prstGeom>
        </p:spPr>
      </p:pic>
      <p:sp>
        <p:nvSpPr>
          <p:cNvPr id="13" name="Picture Placeholder 12"/>
          <p:cNvSpPr>
            <a:spLocks noGrp="1"/>
          </p:cNvSpPr>
          <p:nvPr>
            <p:ph type="pic" sz="quarter" idx="12"/>
          </p:nvPr>
        </p:nvSpPr>
        <p:spPr>
          <a:xfrm>
            <a:off x="814390" y="1009653"/>
            <a:ext cx="1073150" cy="1015603"/>
          </a:xfrm>
        </p:spPr>
        <p:txBody>
          <a:bodyPr/>
          <a:lstStyle>
            <a:lvl1pPr marL="0" indent="0">
              <a:buNone/>
              <a:defRPr sz="577"/>
            </a:lvl1pPr>
          </a:lstStyle>
          <a:p>
            <a:r>
              <a:rPr lang="en-US"/>
              <a:t>Drag picture to placeholder or click icon to add</a:t>
            </a:r>
          </a:p>
        </p:txBody>
      </p:sp>
      <p:sp>
        <p:nvSpPr>
          <p:cNvPr id="24" name="Rectangle 23"/>
          <p:cNvSpPr/>
          <p:nvPr/>
        </p:nvSpPr>
        <p:spPr>
          <a:xfrm>
            <a:off x="7391403" y="1009653"/>
            <a:ext cx="2250460" cy="1015603"/>
          </a:xfrm>
          <a:prstGeom prst="rect">
            <a:avLst/>
          </a:prstGeom>
          <a:solidFill>
            <a:srgbClr val="4D7590"/>
          </a:solidFill>
          <a:ln>
            <a:noFill/>
          </a:ln>
        </p:spPr>
        <p:txBody>
          <a:bodyPr vert="horz" wrap="square" lIns="52754" tIns="26377" rIns="52754" bIns="26377" numCol="1" anchor="t" anchorCtr="0" compatLnSpc="1">
            <a:prstTxWarp prst="textNoShape">
              <a:avLst/>
            </a:prstTxWarp>
          </a:bodyPr>
          <a:lstStyle/>
          <a:p>
            <a:pPr marL="131883" indent="-131883" algn="l">
              <a:spcBef>
                <a:spcPts val="1039"/>
              </a:spcBef>
              <a:buSzPct val="100000"/>
              <a:buFont typeface="Wingdings 2" charset="0"/>
              <a:buChar char="¡"/>
            </a:pPr>
            <a:endParaRPr lang="en-US" sz="807">
              <a:solidFill>
                <a:prstClr val="white"/>
              </a:solidFill>
              <a:latin typeface="Helvetica Neue"/>
              <a:cs typeface="Helvetica Neue"/>
            </a:endParaRPr>
          </a:p>
        </p:txBody>
      </p:sp>
      <p:sp>
        <p:nvSpPr>
          <p:cNvPr id="9" name="Text Placeholder 8"/>
          <p:cNvSpPr>
            <a:spLocks noGrp="1"/>
          </p:cNvSpPr>
          <p:nvPr>
            <p:ph type="body" sz="quarter" idx="10"/>
          </p:nvPr>
        </p:nvSpPr>
        <p:spPr>
          <a:xfrm>
            <a:off x="1998140" y="1009653"/>
            <a:ext cx="5544113" cy="1015603"/>
          </a:xfrm>
          <a:solidFill>
            <a:srgbClr val="4D7590"/>
          </a:solidFill>
          <a:ln>
            <a:noFill/>
          </a:ln>
        </p:spPr>
        <p:txBody>
          <a:bodyPr/>
          <a:lstStyle>
            <a:lvl1pPr>
              <a:spcBef>
                <a:spcPts val="347"/>
              </a:spcBef>
              <a:buClrTx/>
              <a:defRPr sz="807" b="0" i="0">
                <a:solidFill>
                  <a:schemeClr val="bg1"/>
                </a:solidFill>
                <a:latin typeface="Helvetica Neue"/>
                <a:cs typeface="Helvetica Neue"/>
              </a:defRPr>
            </a:lvl1pPr>
          </a:lstStyle>
          <a:p>
            <a:pPr lvl="0"/>
            <a:r>
              <a:rPr lang="en-US"/>
              <a:t>Click to edit Master text styles</a:t>
            </a:r>
          </a:p>
        </p:txBody>
      </p:sp>
      <p:sp>
        <p:nvSpPr>
          <p:cNvPr id="3" name="Text Placeholder 2"/>
          <p:cNvSpPr>
            <a:spLocks noGrp="1"/>
          </p:cNvSpPr>
          <p:nvPr>
            <p:ph type="body" idx="1"/>
          </p:nvPr>
        </p:nvSpPr>
        <p:spPr>
          <a:xfrm>
            <a:off x="814730" y="400050"/>
            <a:ext cx="6727516" cy="312329"/>
          </a:xfrm>
        </p:spPr>
        <p:txBody>
          <a:bodyPr>
            <a:normAutofit/>
          </a:bodyPr>
          <a:lstStyle>
            <a:lvl1pPr marL="0" indent="0" algn="l">
              <a:spcBef>
                <a:spcPts val="0"/>
              </a:spcBef>
              <a:buNone/>
              <a:defRPr sz="1154" b="0" i="0">
                <a:solidFill>
                  <a:schemeClr val="tx1"/>
                </a:solidFill>
                <a:latin typeface="Helvetica Neue Thin"/>
                <a:cs typeface="Helvetica Neue Thin"/>
              </a:defRPr>
            </a:lvl1pPr>
            <a:lvl2pPr marL="263765" indent="0">
              <a:buNone/>
              <a:defRPr sz="1039">
                <a:solidFill>
                  <a:schemeClr val="tx1">
                    <a:tint val="75000"/>
                  </a:schemeClr>
                </a:solidFill>
              </a:defRPr>
            </a:lvl2pPr>
            <a:lvl3pPr marL="527531" indent="0">
              <a:buNone/>
              <a:defRPr sz="923">
                <a:solidFill>
                  <a:schemeClr val="tx1">
                    <a:tint val="75000"/>
                  </a:schemeClr>
                </a:solidFill>
              </a:defRPr>
            </a:lvl3pPr>
            <a:lvl4pPr marL="791296" indent="0">
              <a:buNone/>
              <a:defRPr sz="807">
                <a:solidFill>
                  <a:schemeClr val="tx1">
                    <a:tint val="75000"/>
                  </a:schemeClr>
                </a:solidFill>
              </a:defRPr>
            </a:lvl4pPr>
            <a:lvl5pPr marL="1055061" indent="0">
              <a:buNone/>
              <a:defRPr sz="807">
                <a:solidFill>
                  <a:schemeClr val="tx1">
                    <a:tint val="75000"/>
                  </a:schemeClr>
                </a:solidFill>
              </a:defRPr>
            </a:lvl5pPr>
            <a:lvl6pPr marL="1318826" indent="0">
              <a:buNone/>
              <a:defRPr sz="807">
                <a:solidFill>
                  <a:schemeClr val="tx1">
                    <a:tint val="75000"/>
                  </a:schemeClr>
                </a:solidFill>
              </a:defRPr>
            </a:lvl6pPr>
            <a:lvl7pPr marL="1582592" indent="0">
              <a:buNone/>
              <a:defRPr sz="807">
                <a:solidFill>
                  <a:schemeClr val="tx1">
                    <a:tint val="75000"/>
                  </a:schemeClr>
                </a:solidFill>
              </a:defRPr>
            </a:lvl7pPr>
            <a:lvl8pPr marL="1846357" indent="0">
              <a:buNone/>
              <a:defRPr sz="807">
                <a:solidFill>
                  <a:schemeClr val="tx1">
                    <a:tint val="75000"/>
                  </a:schemeClr>
                </a:solidFill>
              </a:defRPr>
            </a:lvl8pPr>
            <a:lvl9pPr marL="2110122" indent="0">
              <a:buNone/>
              <a:defRPr sz="807">
                <a:solidFill>
                  <a:schemeClr val="tx1">
                    <a:tint val="75000"/>
                  </a:schemeClr>
                </a:solidFill>
              </a:defRPr>
            </a:lvl9pPr>
          </a:lstStyle>
          <a:p>
            <a:pPr lvl="0"/>
            <a:r>
              <a:rPr lang="en-US"/>
              <a:t>Click to edit Master text styles</a:t>
            </a:r>
          </a:p>
        </p:txBody>
      </p:sp>
      <p:sp>
        <p:nvSpPr>
          <p:cNvPr id="11" name="Text Placeholder 10"/>
          <p:cNvSpPr>
            <a:spLocks noGrp="1"/>
          </p:cNvSpPr>
          <p:nvPr>
            <p:ph type="body" sz="quarter" idx="11"/>
          </p:nvPr>
        </p:nvSpPr>
        <p:spPr>
          <a:xfrm>
            <a:off x="814389" y="2108597"/>
            <a:ext cx="3986212" cy="2474118"/>
          </a:xfrm>
          <a:solidFill>
            <a:schemeClr val="bg1">
              <a:alpha val="36000"/>
            </a:schemeClr>
          </a:solidFill>
        </p:spPr>
        <p:txBody>
          <a:bodyPr lIns="0"/>
          <a:lstStyle>
            <a:lvl1pPr marL="0" indent="0" algn="just">
              <a:spcBef>
                <a:spcPts val="347"/>
              </a:spcBef>
              <a:buNone/>
              <a:defRPr sz="606"/>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sp>
        <p:nvSpPr>
          <p:cNvPr id="17" name="Text Placeholder 16"/>
          <p:cNvSpPr>
            <a:spLocks noGrp="1"/>
          </p:cNvSpPr>
          <p:nvPr>
            <p:ph type="body" sz="quarter" idx="14"/>
          </p:nvPr>
        </p:nvSpPr>
        <p:spPr>
          <a:xfrm>
            <a:off x="814396" y="648494"/>
            <a:ext cx="4332287" cy="227410"/>
          </a:xfrm>
        </p:spPr>
        <p:txBody>
          <a:bodyPr/>
          <a:lstStyle>
            <a:lvl1pPr marL="0" indent="0">
              <a:buNone/>
              <a:defRPr sz="807">
                <a:solidFill>
                  <a:schemeClr val="bg2">
                    <a:lumMod val="50000"/>
                  </a:schemeClr>
                </a:solidFill>
              </a:defRPr>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cxnSp>
        <p:nvCxnSpPr>
          <p:cNvPr id="19" name="Straight Connector 18"/>
          <p:cNvCxnSpPr/>
          <p:nvPr/>
        </p:nvCxnSpPr>
        <p:spPr>
          <a:xfrm>
            <a:off x="1896005" y="1009653"/>
            <a:ext cx="0" cy="1015603"/>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p:nvPr>
        </p:nvSpPr>
        <p:spPr>
          <a:xfrm>
            <a:off x="4800603" y="2108603"/>
            <a:ext cx="3183466" cy="2330053"/>
          </a:xfrm>
          <a:solidFill>
            <a:srgbClr val="FFFFFF">
              <a:alpha val="50000"/>
            </a:srgbClr>
          </a:solidFill>
        </p:spPr>
        <p:txBody>
          <a:bodyPr/>
          <a:lstStyle>
            <a:lvl1pPr marL="0" indent="0" algn="just">
              <a:spcBef>
                <a:spcPts val="347"/>
              </a:spcBef>
              <a:buNone/>
              <a:defRPr sz="606"/>
            </a:lvl1pPr>
          </a:lstStyle>
          <a:p>
            <a:pPr lvl="0"/>
            <a:r>
              <a:rPr lang="en-US"/>
              <a:t>Click to edit Master text styles</a:t>
            </a:r>
          </a:p>
        </p:txBody>
      </p:sp>
      <p:sp>
        <p:nvSpPr>
          <p:cNvPr id="5" name="Slide Number Placeholder 4"/>
          <p:cNvSpPr>
            <a:spLocks noGrp="1"/>
          </p:cNvSpPr>
          <p:nvPr>
            <p:ph type="sldNum" sz="quarter" idx="16"/>
          </p:nvPr>
        </p:nvSpPr>
        <p:spPr/>
        <p:txBody>
          <a:bodyPr/>
          <a:lstStyle/>
          <a:p>
            <a:pPr>
              <a:defRPr/>
            </a:pPr>
            <a:fld id="{4646D39D-72DD-EC43-AE57-0EBBAA7D9A27}" type="slidenum">
              <a:rPr lang="en-GB" smtClean="0"/>
              <a:pPr>
                <a:defRPr/>
              </a:pPr>
              <a:t>‹#›</a:t>
            </a:fld>
            <a:endParaRPr lang="en-GB" dirty="0"/>
          </a:p>
        </p:txBody>
      </p:sp>
      <p:pic>
        <p:nvPicPr>
          <p:cNvPr id="16" name="Picture 15">
            <a:extLst>
              <a:ext uri="{FF2B5EF4-FFF2-40B4-BE49-F238E27FC236}">
                <a16:creationId xmlns:a16="http://schemas.microsoft.com/office/drawing/2014/main" id="{2FC91612-2894-BB44-8E28-F4841A24D9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AFF44A-9EA6-7146-924A-29066C74FF4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959156" cy="5141781"/>
          </a:xfrm>
          <a:prstGeom prst="rect">
            <a:avLst/>
          </a:prstGeom>
        </p:spPr>
      </p:pic>
      <p:pic>
        <p:nvPicPr>
          <p:cNvPr id="10" name="Picture 9">
            <a:extLst>
              <a:ext uri="{FF2B5EF4-FFF2-40B4-BE49-F238E27FC236}">
                <a16:creationId xmlns:a16="http://schemas.microsoft.com/office/drawing/2014/main" id="{814F1708-DD4E-8D44-B331-677247BE949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3959156" cy="5143500"/>
          </a:xfrm>
          <a:prstGeom prst="rect">
            <a:avLst/>
          </a:prstGeom>
          <a:noFill/>
          <a:ln>
            <a:noFill/>
          </a:ln>
        </p:spPr>
      </p:pic>
      <p:pic>
        <p:nvPicPr>
          <p:cNvPr id="11" name="Picture 10">
            <a:extLst>
              <a:ext uri="{FF2B5EF4-FFF2-40B4-BE49-F238E27FC236}">
                <a16:creationId xmlns:a16="http://schemas.microsoft.com/office/drawing/2014/main" id="{1516360F-07C4-AF4A-BDA5-C13871450EE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9017" t="25762" r="26657" b="26332"/>
          <a:stretch/>
        </p:blipFill>
        <p:spPr>
          <a:xfrm>
            <a:off x="160256" y="4114219"/>
            <a:ext cx="1593130" cy="857839"/>
          </a:xfrm>
          <a:prstGeom prst="rect">
            <a:avLst/>
          </a:prstGeom>
        </p:spPr>
      </p:pic>
      <p:sp>
        <p:nvSpPr>
          <p:cNvPr id="12" name="Content Placeholder 3">
            <a:extLst>
              <a:ext uri="{FF2B5EF4-FFF2-40B4-BE49-F238E27FC236}">
                <a16:creationId xmlns:a16="http://schemas.microsoft.com/office/drawing/2014/main" id="{08E6A6C4-0F28-C64B-9B01-D597FF9AE2D5}"/>
              </a:ext>
            </a:extLst>
          </p:cNvPr>
          <p:cNvSpPr>
            <a:spLocks noGrp="1"/>
          </p:cNvSpPr>
          <p:nvPr>
            <p:ph sz="quarter" idx="11" hasCustomPrompt="1"/>
          </p:nvPr>
        </p:nvSpPr>
        <p:spPr>
          <a:xfrm>
            <a:off x="351951" y="2083443"/>
            <a:ext cx="3414409" cy="2869975"/>
          </a:xfrm>
        </p:spPr>
        <p:txBody>
          <a:bodyPr anchor="b"/>
          <a:lstStyle>
            <a:lvl1pPr marL="0" indent="0" algn="r" fontAlgn="b">
              <a:spcBef>
                <a:spcPts val="0"/>
              </a:spcBef>
              <a:spcAft>
                <a:spcPts val="0"/>
              </a:spcAft>
              <a:buNone/>
              <a:defRPr sz="19900" b="1" i="0">
                <a:solidFill>
                  <a:schemeClr val="bg1"/>
                </a:solidFill>
                <a:latin typeface="Helvetica Neue Condensed" charset="0"/>
                <a:ea typeface="Helvetica Neue Condensed" charset="0"/>
                <a:cs typeface="Helvetica Neue Condensed" charset="0"/>
              </a:defRPr>
            </a:lvl1pPr>
          </a:lstStyle>
          <a:p>
            <a:pPr lvl="0"/>
            <a:r>
              <a:rPr lang="en-US" dirty="0"/>
              <a:t>Click to edit Master text styles</a:t>
            </a:r>
          </a:p>
        </p:txBody>
      </p:sp>
      <p:sp>
        <p:nvSpPr>
          <p:cNvPr id="14" name="Title 1">
            <a:extLst>
              <a:ext uri="{FF2B5EF4-FFF2-40B4-BE49-F238E27FC236}">
                <a16:creationId xmlns:a16="http://schemas.microsoft.com/office/drawing/2014/main" id="{F740E7C6-E95F-0A43-A799-66666C680254}"/>
              </a:ext>
            </a:extLst>
          </p:cNvPr>
          <p:cNvSpPr>
            <a:spLocks noGrp="1"/>
          </p:cNvSpPr>
          <p:nvPr>
            <p:ph type="title" hasCustomPrompt="1"/>
          </p:nvPr>
        </p:nvSpPr>
        <p:spPr>
          <a:xfrm>
            <a:off x="4220977" y="3309423"/>
            <a:ext cx="4162636" cy="903117"/>
          </a:xfrm>
          <a:noFill/>
          <a:ln>
            <a:noFill/>
          </a:ln>
        </p:spPr>
        <p:txBody>
          <a:bodyPr anchor="b"/>
          <a:lstStyle>
            <a:lvl1pPr algn="l">
              <a:defRPr lang="en-US" sz="5000" b="1" i="0" kern="1200" cap="none" baseline="0" dirty="0">
                <a:solidFill>
                  <a:srgbClr val="003D58"/>
                </a:solidFill>
                <a:latin typeface="Helvetica Neue" charset="0"/>
                <a:ea typeface="Helvetica Neue" charset="0"/>
                <a:cs typeface="Helvetica Neue" charset="0"/>
              </a:defRPr>
            </a:lvl1pPr>
          </a:lstStyle>
          <a:p>
            <a:r>
              <a:rPr lang="en-US" dirty="0"/>
              <a:t>Click to edit master title style</a:t>
            </a:r>
          </a:p>
        </p:txBody>
      </p:sp>
    </p:spTree>
    <p:extLst>
      <p:ext uri="{BB962C8B-B14F-4D97-AF65-F5344CB8AC3E}">
        <p14:creationId xmlns:p14="http://schemas.microsoft.com/office/powerpoint/2010/main" val="286915652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B63F4C-46CE-C94B-B30C-BB2517E4D2E3}"/>
              </a:ext>
            </a:extLst>
          </p:cNvPr>
          <p:cNvPicPr>
            <a:picLocks noChangeAspect="1"/>
          </p:cNvPicPr>
          <p:nvPr userDrawn="1"/>
        </p:nvPicPr>
        <p:blipFill>
          <a:blip r:embed="rId2"/>
          <a:stretch>
            <a:fillRect/>
          </a:stretch>
        </p:blipFill>
        <p:spPr>
          <a:xfrm>
            <a:off x="21396" y="54430"/>
            <a:ext cx="9080836" cy="5087634"/>
          </a:xfrm>
          <a:prstGeom prst="rect">
            <a:avLst/>
          </a:prstGeom>
        </p:spPr>
      </p:pic>
      <p:pic>
        <p:nvPicPr>
          <p:cNvPr id="7" name="Picture 6">
            <a:extLst>
              <a:ext uri="{FF2B5EF4-FFF2-40B4-BE49-F238E27FC236}">
                <a16:creationId xmlns:a16="http://schemas.microsoft.com/office/drawing/2014/main" id="{D7E4CA0F-A289-F647-A674-39970D25BD9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2365086" cy="5143500"/>
          </a:xfrm>
          <a:prstGeom prst="rect">
            <a:avLst/>
          </a:prstGeom>
          <a:noFill/>
          <a:ln>
            <a:noFill/>
          </a:ln>
        </p:spPr>
      </p:pic>
      <p:sp>
        <p:nvSpPr>
          <p:cNvPr id="4" name="Content Placeholder 3">
            <a:extLst>
              <a:ext uri="{FF2B5EF4-FFF2-40B4-BE49-F238E27FC236}">
                <a16:creationId xmlns:a16="http://schemas.microsoft.com/office/drawing/2014/main" id="{90D6AC1D-91C9-DE4E-9755-AB152925B275}"/>
              </a:ext>
            </a:extLst>
          </p:cNvPr>
          <p:cNvSpPr>
            <a:spLocks noGrp="1"/>
          </p:cNvSpPr>
          <p:nvPr>
            <p:ph sz="quarter" idx="10"/>
          </p:nvPr>
        </p:nvSpPr>
        <p:spPr>
          <a:xfrm>
            <a:off x="2709000" y="1076447"/>
            <a:ext cx="5572990" cy="3503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F2F2ED8-D157-3C4E-9821-1719D6B92C52}"/>
              </a:ext>
            </a:extLst>
          </p:cNvPr>
          <p:cNvSpPr>
            <a:spLocks noGrp="1"/>
          </p:cNvSpPr>
          <p:nvPr>
            <p:ph type="title"/>
          </p:nvPr>
        </p:nvSpPr>
        <p:spPr>
          <a:xfrm>
            <a:off x="2708999" y="250032"/>
            <a:ext cx="5572990" cy="701278"/>
          </a:xfrm>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BDB5EACE-4090-434F-B80F-28CD6E6E83FD}"/>
              </a:ext>
            </a:extLst>
          </p:cNvPr>
          <p:cNvSpPr>
            <a:spLocks noGrp="1"/>
          </p:cNvSpPr>
          <p:nvPr>
            <p:ph type="sldNum" sz="quarter" idx="11"/>
          </p:nvPr>
        </p:nvSpPr>
        <p:spPr/>
        <p:txBody>
          <a:bodyPr/>
          <a:lstStyle/>
          <a:p>
            <a:pPr>
              <a:defRPr/>
            </a:pPr>
            <a:r>
              <a:rPr lang="en-GB"/>
              <a:t>PAGE </a:t>
            </a:r>
            <a:fld id="{4646D39D-72DD-EC43-AE57-0EBBAA7D9A27}" type="slidenum">
              <a:rPr lang="en-GB" smtClean="0"/>
              <a:pPr>
                <a:defRPr/>
              </a:pPr>
              <a:t>‹#›</a:t>
            </a:fld>
            <a:endParaRPr lang="en-GB" dirty="0"/>
          </a:p>
        </p:txBody>
      </p:sp>
    </p:spTree>
    <p:extLst>
      <p:ext uri="{BB962C8B-B14F-4D97-AF65-F5344CB8AC3E}">
        <p14:creationId xmlns:p14="http://schemas.microsoft.com/office/powerpoint/2010/main" val="188227954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en-GB" dirty="0"/>
          </a:p>
        </p:txBody>
      </p:sp>
      <p:sp>
        <p:nvSpPr>
          <p:cNvPr id="10" name="Content Placeholder 9"/>
          <p:cNvSpPr>
            <a:spLocks noGrp="1"/>
          </p:cNvSpPr>
          <p:nvPr>
            <p:ph sz="quarter" idx="10"/>
          </p:nvPr>
        </p:nvSpPr>
        <p:spPr>
          <a:xfrm>
            <a:off x="457207" y="1196165"/>
            <a:ext cx="7825409" cy="3357978"/>
          </a:xfrm>
        </p:spPr>
        <p:txBody>
          <a:bodyPr/>
          <a:lstStyle>
            <a:lvl1pPr algn="l">
              <a:defRPr sz="1800">
                <a:latin typeface="Helvetica Neue" charset="0"/>
                <a:ea typeface="Helvetica Neue" charset="0"/>
                <a:cs typeface="Helvetica Neue" charset="0"/>
              </a:defRPr>
            </a:lvl1pPr>
            <a:lvl2pPr algn="l">
              <a:defRPr sz="1600">
                <a:latin typeface="Helvetica Neue" charset="0"/>
                <a:ea typeface="Helvetica Neue" charset="0"/>
                <a:cs typeface="Helvetica Neue" charset="0"/>
              </a:defRPr>
            </a:lvl2pPr>
            <a:lvl3pPr algn="l">
              <a:defRPr sz="1400">
                <a:latin typeface="Helvetica Neue" charset="0"/>
                <a:ea typeface="Helvetica Neue" charset="0"/>
                <a:cs typeface="Helvetica Neue" charset="0"/>
              </a:defRPr>
            </a:lvl3pPr>
            <a:lvl4pPr algn="l">
              <a:defRPr sz="1200">
                <a:latin typeface="Helvetica Neue" charset="0"/>
                <a:ea typeface="Helvetica Neue" charset="0"/>
                <a:cs typeface="Helvetica Neue" charset="0"/>
              </a:defRPr>
            </a:lvl4pPr>
            <a:lvl5pPr algn="l">
              <a:defRPr sz="1200">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p:cNvSpPr>
            <a:spLocks noGrp="1"/>
          </p:cNvSpPr>
          <p:nvPr>
            <p:ph type="sldNum" sz="quarter" idx="11"/>
          </p:nvPr>
        </p:nvSpPr>
        <p:spPr/>
        <p:txBody>
          <a:bodyPr/>
          <a:lstStyle/>
          <a:p>
            <a:pPr>
              <a:defRPr/>
            </a:pPr>
            <a:r>
              <a:rPr lang="en-GB" dirty="0"/>
              <a:t>PAGE </a:t>
            </a:r>
            <a:fld id="{CA0E158F-36BB-4448-BD17-99892819D07B}"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1" y="1231609"/>
            <a:ext cx="3814638" cy="3363017"/>
          </a:xfrm>
        </p:spPr>
        <p:txBody>
          <a:bodyPr>
            <a:normAutofit/>
          </a:bodyPr>
          <a:lstStyle>
            <a:lvl1pPr algn="l">
              <a:defRPr sz="1125"/>
            </a:lvl1pPr>
            <a:lvl2pPr algn="l">
              <a:defRPr sz="1125"/>
            </a:lvl2pPr>
            <a:lvl3pPr algn="l">
              <a:defRPr sz="1125"/>
            </a:lvl3pPr>
            <a:lvl4pPr algn="l">
              <a:defRPr sz="1125"/>
            </a:lvl4pPr>
            <a:lvl5pPr algn="l">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467968" y="1231609"/>
            <a:ext cx="3814638" cy="3363017"/>
          </a:xfrm>
        </p:spPr>
        <p:txBody>
          <a:bodyPr>
            <a:normAutofit/>
          </a:bodyPr>
          <a:lstStyle>
            <a:lvl1pPr algn="l">
              <a:defRPr sz="1125"/>
            </a:lvl1pPr>
            <a:lvl2pPr algn="l">
              <a:defRPr sz="1125"/>
            </a:lvl2pPr>
            <a:lvl3pPr algn="l">
              <a:defRPr sz="1125"/>
            </a:lvl3pPr>
            <a:lvl4pPr algn="l">
              <a:defRPr sz="1125"/>
            </a:lvl4pPr>
            <a:lvl5pPr algn="l">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10"/>
          <p:cNvSpPr>
            <a:spLocks noGrp="1"/>
          </p:cNvSpPr>
          <p:nvPr>
            <p:ph type="title"/>
          </p:nvPr>
        </p:nvSpPr>
        <p:spPr/>
        <p:txBody>
          <a:bodyPr/>
          <a:lstStyle>
            <a:lvl1pPr algn="l">
              <a:defRPr sz="2400"/>
            </a:lvl1p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pPr>
              <a:defRPr/>
            </a:pPr>
            <a:r>
              <a:rPr lang="en-GB" dirty="0"/>
              <a:t>PAGE </a:t>
            </a:r>
            <a:fld id="{92D704C7-2600-C44E-9A7D-90C6D410B52F}"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2"/>
          <p:cNvSpPr>
            <a:spLocks noGrp="1"/>
          </p:cNvSpPr>
          <p:nvPr>
            <p:ph type="sldNum" sz="quarter" idx="10"/>
          </p:nvPr>
        </p:nvSpPr>
        <p:spPr/>
        <p:txBody>
          <a:bodyPr/>
          <a:lstStyle/>
          <a:p>
            <a:pPr>
              <a:defRPr/>
            </a:pPr>
            <a:r>
              <a:rPr lang="en-GB" dirty="0"/>
              <a:t>PAGE </a:t>
            </a:r>
            <a:fld id="{B016EB64-D1CE-C142-9649-79488BC5A1DA}"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GB" dirty="0"/>
              <a:t>PAGE </a:t>
            </a:r>
            <a:fld id="{F454EB38-3DC1-B840-B8ED-60DC4D8DECD7}"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5960" y="0"/>
            <a:ext cx="9172458" cy="5138966"/>
          </a:xfrm>
          <a:prstGeom prst="rect">
            <a:avLst/>
          </a:prstGeom>
        </p:spPr>
      </p:pic>
      <p:sp>
        <p:nvSpPr>
          <p:cNvPr id="13" name="Picture Placeholder 12"/>
          <p:cNvSpPr>
            <a:spLocks noGrp="1"/>
          </p:cNvSpPr>
          <p:nvPr>
            <p:ph type="pic" sz="quarter" idx="12"/>
          </p:nvPr>
        </p:nvSpPr>
        <p:spPr>
          <a:xfrm>
            <a:off x="814390" y="1009653"/>
            <a:ext cx="1073150" cy="1015603"/>
          </a:xfrm>
        </p:spPr>
        <p:txBody>
          <a:bodyPr/>
          <a:lstStyle>
            <a:lvl1pPr marL="0" indent="0">
              <a:buNone/>
              <a:defRPr sz="577"/>
            </a:lvl1pPr>
          </a:lstStyle>
          <a:p>
            <a:r>
              <a:rPr lang="en-US"/>
              <a:t>Drag picture to placeholder or click icon to add</a:t>
            </a:r>
          </a:p>
        </p:txBody>
      </p:sp>
      <p:sp>
        <p:nvSpPr>
          <p:cNvPr id="24" name="Rectangle 23"/>
          <p:cNvSpPr/>
          <p:nvPr/>
        </p:nvSpPr>
        <p:spPr>
          <a:xfrm>
            <a:off x="7391403" y="1009653"/>
            <a:ext cx="2250460" cy="1015603"/>
          </a:xfrm>
          <a:prstGeom prst="rect">
            <a:avLst/>
          </a:prstGeom>
          <a:solidFill>
            <a:srgbClr val="0078B1"/>
          </a:solidFill>
          <a:ln>
            <a:noFill/>
          </a:ln>
        </p:spPr>
        <p:txBody>
          <a:bodyPr vert="horz" wrap="square" lIns="52754" tIns="26377" rIns="52754" bIns="26377" numCol="1" anchor="t" anchorCtr="0" compatLnSpc="1">
            <a:prstTxWarp prst="textNoShape">
              <a:avLst/>
            </a:prstTxWarp>
          </a:bodyPr>
          <a:lstStyle/>
          <a:p>
            <a:pPr marL="131883" lvl="0" indent="-131883" algn="l" eaLnBrk="1" hangingPunct="1">
              <a:spcBef>
                <a:spcPts val="1039"/>
              </a:spcBef>
              <a:buClrTx/>
              <a:buSzPct val="100000"/>
              <a:buFont typeface="Wingdings 2" charset="0"/>
              <a:buChar char="¡"/>
            </a:pPr>
            <a:endParaRPr lang="en-US" sz="807" b="0" i="0">
              <a:solidFill>
                <a:schemeClr val="bg1"/>
              </a:solidFill>
              <a:latin typeface="Helvetica Neue"/>
              <a:ea typeface="ＭＳ Ｐゴシック" charset="0"/>
              <a:cs typeface="Helvetica Neue"/>
            </a:endParaRPr>
          </a:p>
        </p:txBody>
      </p:sp>
      <p:sp>
        <p:nvSpPr>
          <p:cNvPr id="9" name="Text Placeholder 8"/>
          <p:cNvSpPr>
            <a:spLocks noGrp="1"/>
          </p:cNvSpPr>
          <p:nvPr>
            <p:ph type="body" sz="quarter" idx="10"/>
          </p:nvPr>
        </p:nvSpPr>
        <p:spPr>
          <a:xfrm>
            <a:off x="1998140" y="1009653"/>
            <a:ext cx="5544113" cy="1015603"/>
          </a:xfrm>
          <a:solidFill>
            <a:schemeClr val="accent3"/>
          </a:solidFill>
          <a:ln>
            <a:noFill/>
          </a:ln>
        </p:spPr>
        <p:txBody>
          <a:bodyPr/>
          <a:lstStyle>
            <a:lvl1pPr>
              <a:spcBef>
                <a:spcPts val="347"/>
              </a:spcBef>
              <a:buClrTx/>
              <a:defRPr sz="807" b="0" i="0">
                <a:solidFill>
                  <a:schemeClr val="bg1"/>
                </a:solidFill>
                <a:latin typeface="Helvetica Neue"/>
                <a:cs typeface="Helvetica Neue"/>
              </a:defRPr>
            </a:lvl1pPr>
          </a:lstStyle>
          <a:p>
            <a:pPr lvl="0"/>
            <a:r>
              <a:rPr lang="en-US"/>
              <a:t>Click to edit Master text styles</a:t>
            </a:r>
          </a:p>
        </p:txBody>
      </p:sp>
      <p:sp>
        <p:nvSpPr>
          <p:cNvPr id="3" name="Text Placeholder 2"/>
          <p:cNvSpPr>
            <a:spLocks noGrp="1"/>
          </p:cNvSpPr>
          <p:nvPr>
            <p:ph type="body" idx="1"/>
          </p:nvPr>
        </p:nvSpPr>
        <p:spPr>
          <a:xfrm>
            <a:off x="814730" y="400050"/>
            <a:ext cx="6727516" cy="312329"/>
          </a:xfrm>
        </p:spPr>
        <p:txBody>
          <a:bodyPr>
            <a:normAutofit/>
          </a:bodyPr>
          <a:lstStyle>
            <a:lvl1pPr marL="0" indent="0" algn="l">
              <a:spcBef>
                <a:spcPts val="0"/>
              </a:spcBef>
              <a:buNone/>
              <a:defRPr sz="1154" b="0" i="0">
                <a:solidFill>
                  <a:schemeClr val="tx1"/>
                </a:solidFill>
                <a:latin typeface="Helvetica Neue Thin"/>
                <a:cs typeface="Helvetica Neue Thin"/>
              </a:defRPr>
            </a:lvl1pPr>
            <a:lvl2pPr marL="263765" indent="0">
              <a:buNone/>
              <a:defRPr sz="1039">
                <a:solidFill>
                  <a:schemeClr val="tx1">
                    <a:tint val="75000"/>
                  </a:schemeClr>
                </a:solidFill>
              </a:defRPr>
            </a:lvl2pPr>
            <a:lvl3pPr marL="527531" indent="0">
              <a:buNone/>
              <a:defRPr sz="923">
                <a:solidFill>
                  <a:schemeClr val="tx1">
                    <a:tint val="75000"/>
                  </a:schemeClr>
                </a:solidFill>
              </a:defRPr>
            </a:lvl3pPr>
            <a:lvl4pPr marL="791296" indent="0">
              <a:buNone/>
              <a:defRPr sz="807">
                <a:solidFill>
                  <a:schemeClr val="tx1">
                    <a:tint val="75000"/>
                  </a:schemeClr>
                </a:solidFill>
              </a:defRPr>
            </a:lvl4pPr>
            <a:lvl5pPr marL="1055061" indent="0">
              <a:buNone/>
              <a:defRPr sz="807">
                <a:solidFill>
                  <a:schemeClr val="tx1">
                    <a:tint val="75000"/>
                  </a:schemeClr>
                </a:solidFill>
              </a:defRPr>
            </a:lvl5pPr>
            <a:lvl6pPr marL="1318826" indent="0">
              <a:buNone/>
              <a:defRPr sz="807">
                <a:solidFill>
                  <a:schemeClr val="tx1">
                    <a:tint val="75000"/>
                  </a:schemeClr>
                </a:solidFill>
              </a:defRPr>
            </a:lvl6pPr>
            <a:lvl7pPr marL="1582592" indent="0">
              <a:buNone/>
              <a:defRPr sz="807">
                <a:solidFill>
                  <a:schemeClr val="tx1">
                    <a:tint val="75000"/>
                  </a:schemeClr>
                </a:solidFill>
              </a:defRPr>
            </a:lvl7pPr>
            <a:lvl8pPr marL="1846357" indent="0">
              <a:buNone/>
              <a:defRPr sz="807">
                <a:solidFill>
                  <a:schemeClr val="tx1">
                    <a:tint val="75000"/>
                  </a:schemeClr>
                </a:solidFill>
              </a:defRPr>
            </a:lvl8pPr>
            <a:lvl9pPr marL="2110122" indent="0">
              <a:buNone/>
              <a:defRPr sz="807">
                <a:solidFill>
                  <a:schemeClr val="tx1">
                    <a:tint val="75000"/>
                  </a:schemeClr>
                </a:solidFill>
              </a:defRPr>
            </a:lvl9pPr>
          </a:lstStyle>
          <a:p>
            <a:pPr lvl="0"/>
            <a:r>
              <a:rPr lang="en-US"/>
              <a:t>Click to edit Master text styles</a:t>
            </a:r>
          </a:p>
        </p:txBody>
      </p:sp>
      <p:sp>
        <p:nvSpPr>
          <p:cNvPr id="11" name="Text Placeholder 10"/>
          <p:cNvSpPr>
            <a:spLocks noGrp="1"/>
          </p:cNvSpPr>
          <p:nvPr>
            <p:ph type="body" sz="quarter" idx="11"/>
          </p:nvPr>
        </p:nvSpPr>
        <p:spPr>
          <a:xfrm>
            <a:off x="814389" y="2108597"/>
            <a:ext cx="3986212" cy="2474118"/>
          </a:xfrm>
          <a:solidFill>
            <a:schemeClr val="bg1">
              <a:alpha val="36000"/>
            </a:schemeClr>
          </a:solidFill>
        </p:spPr>
        <p:txBody>
          <a:bodyPr lIns="0"/>
          <a:lstStyle>
            <a:lvl1pPr marL="0" indent="0" algn="just">
              <a:spcBef>
                <a:spcPts val="347"/>
              </a:spcBef>
              <a:buNone/>
              <a:defRPr sz="606"/>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sp>
        <p:nvSpPr>
          <p:cNvPr id="17" name="Text Placeholder 16"/>
          <p:cNvSpPr>
            <a:spLocks noGrp="1"/>
          </p:cNvSpPr>
          <p:nvPr>
            <p:ph type="body" sz="quarter" idx="14"/>
          </p:nvPr>
        </p:nvSpPr>
        <p:spPr>
          <a:xfrm>
            <a:off x="814396" y="648494"/>
            <a:ext cx="4332287" cy="227410"/>
          </a:xfrm>
        </p:spPr>
        <p:txBody>
          <a:bodyPr/>
          <a:lstStyle>
            <a:lvl1pPr marL="0" indent="0">
              <a:buNone/>
              <a:defRPr sz="807">
                <a:solidFill>
                  <a:schemeClr val="bg2">
                    <a:lumMod val="50000"/>
                  </a:schemeClr>
                </a:solidFill>
              </a:defRPr>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cxnSp>
        <p:nvCxnSpPr>
          <p:cNvPr id="19" name="Straight Connector 18"/>
          <p:cNvCxnSpPr/>
          <p:nvPr/>
        </p:nvCxnSpPr>
        <p:spPr>
          <a:xfrm>
            <a:off x="1896005" y="1009653"/>
            <a:ext cx="0" cy="1015603"/>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p:nvPr>
        </p:nvSpPr>
        <p:spPr>
          <a:xfrm>
            <a:off x="4800603" y="2108597"/>
            <a:ext cx="3183466" cy="2355453"/>
          </a:xfrm>
          <a:solidFill>
            <a:srgbClr val="FFFFFF">
              <a:alpha val="50000"/>
            </a:srgbClr>
          </a:solidFill>
        </p:spPr>
        <p:txBody>
          <a:bodyPr/>
          <a:lstStyle>
            <a:lvl1pPr marL="0" indent="0" algn="just">
              <a:spcBef>
                <a:spcPts val="347"/>
              </a:spcBef>
              <a:buNone/>
              <a:defRPr sz="606"/>
            </a:lvl1pPr>
          </a:lstStyle>
          <a:p>
            <a:pPr lvl="0"/>
            <a:r>
              <a:rPr lang="en-US"/>
              <a:t>Click to edit Master text styles</a:t>
            </a:r>
          </a:p>
        </p:txBody>
      </p:sp>
      <p:sp>
        <p:nvSpPr>
          <p:cNvPr id="5" name="Slide Number Placeholder 4"/>
          <p:cNvSpPr>
            <a:spLocks noGrp="1"/>
          </p:cNvSpPr>
          <p:nvPr>
            <p:ph type="sldNum" sz="quarter" idx="16"/>
          </p:nvPr>
        </p:nvSpPr>
        <p:spPr/>
        <p:txBody>
          <a:bodyPr/>
          <a:lstStyle/>
          <a:p>
            <a:pPr>
              <a:defRPr/>
            </a:pPr>
            <a:r>
              <a:rPr lang="en-GB" dirty="0"/>
              <a:t>PAGE </a:t>
            </a:r>
            <a:fld id="{4646D39D-72DD-EC43-AE57-0EBBAA7D9A27}" type="slidenum">
              <a:rPr lang="en-GB" smtClean="0"/>
              <a:pPr>
                <a:defRPr/>
              </a:pPr>
              <a:t>‹#›</a:t>
            </a:fld>
            <a:endParaRPr lang="en-GB" dirty="0"/>
          </a:p>
        </p:txBody>
      </p:sp>
      <p:pic>
        <p:nvPicPr>
          <p:cNvPr id="16" name="Picture 15">
            <a:extLst>
              <a:ext uri="{FF2B5EF4-FFF2-40B4-BE49-F238E27FC236}">
                <a16:creationId xmlns:a16="http://schemas.microsoft.com/office/drawing/2014/main" id="{12AD5339-57BF-E642-BE72-3580422F7C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2_Section Head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BD388A5-F151-9A4D-9795-5392743A8BB2}"/>
              </a:ext>
            </a:extLst>
          </p:cNvPr>
          <p:cNvPicPr>
            <a:picLocks noChangeAspect="1"/>
          </p:cNvPicPr>
          <p:nvPr userDrawn="1"/>
        </p:nvPicPr>
        <p:blipFill>
          <a:blip r:embed="rId2"/>
          <a:stretch>
            <a:fillRect/>
          </a:stretch>
        </p:blipFill>
        <p:spPr>
          <a:xfrm>
            <a:off x="-35960" y="0"/>
            <a:ext cx="9172458" cy="5138966"/>
          </a:xfrm>
          <a:prstGeom prst="rect">
            <a:avLst/>
          </a:prstGeom>
        </p:spPr>
      </p:pic>
      <p:sp>
        <p:nvSpPr>
          <p:cNvPr id="13" name="Picture Placeholder 12"/>
          <p:cNvSpPr>
            <a:spLocks noGrp="1"/>
          </p:cNvSpPr>
          <p:nvPr>
            <p:ph type="pic" sz="quarter" idx="12"/>
          </p:nvPr>
        </p:nvSpPr>
        <p:spPr>
          <a:xfrm>
            <a:off x="814390" y="1009653"/>
            <a:ext cx="1073150" cy="1015603"/>
          </a:xfrm>
        </p:spPr>
        <p:txBody>
          <a:bodyPr/>
          <a:lstStyle>
            <a:lvl1pPr marL="0" indent="0">
              <a:buNone/>
              <a:defRPr sz="577"/>
            </a:lvl1pPr>
          </a:lstStyle>
          <a:p>
            <a:r>
              <a:rPr lang="en-US"/>
              <a:t>Drag picture to placeholder or click icon to add</a:t>
            </a:r>
          </a:p>
        </p:txBody>
      </p:sp>
      <p:sp>
        <p:nvSpPr>
          <p:cNvPr id="24" name="Rectangle 23"/>
          <p:cNvSpPr/>
          <p:nvPr/>
        </p:nvSpPr>
        <p:spPr>
          <a:xfrm>
            <a:off x="7391403" y="1009653"/>
            <a:ext cx="2250460" cy="1015603"/>
          </a:xfrm>
          <a:prstGeom prst="rect">
            <a:avLst/>
          </a:prstGeom>
          <a:solidFill>
            <a:schemeClr val="tx1"/>
          </a:solidFill>
          <a:ln>
            <a:noFill/>
          </a:ln>
        </p:spPr>
        <p:txBody>
          <a:bodyPr vert="horz" wrap="square" lIns="52754" tIns="26377" rIns="52754" bIns="26377" numCol="1" anchor="t" anchorCtr="0" compatLnSpc="1">
            <a:prstTxWarp prst="textNoShape">
              <a:avLst/>
            </a:prstTxWarp>
          </a:bodyPr>
          <a:lstStyle/>
          <a:p>
            <a:pPr marL="131883" lvl="0" indent="-131883" algn="l" eaLnBrk="1" hangingPunct="1">
              <a:spcBef>
                <a:spcPts val="1039"/>
              </a:spcBef>
              <a:buClrTx/>
              <a:buSzPct val="100000"/>
              <a:buFont typeface="Wingdings 2" charset="0"/>
              <a:buChar char="¡"/>
            </a:pPr>
            <a:endParaRPr lang="en-US" sz="807" b="0" i="0">
              <a:solidFill>
                <a:schemeClr val="bg1"/>
              </a:solidFill>
              <a:latin typeface="Helvetica Neue"/>
              <a:ea typeface="ＭＳ Ｐゴシック" charset="0"/>
              <a:cs typeface="Helvetica Neue"/>
            </a:endParaRPr>
          </a:p>
        </p:txBody>
      </p:sp>
      <p:sp>
        <p:nvSpPr>
          <p:cNvPr id="9" name="Text Placeholder 8"/>
          <p:cNvSpPr>
            <a:spLocks noGrp="1"/>
          </p:cNvSpPr>
          <p:nvPr>
            <p:ph type="body" sz="quarter" idx="10"/>
          </p:nvPr>
        </p:nvSpPr>
        <p:spPr>
          <a:xfrm>
            <a:off x="1998140" y="1009653"/>
            <a:ext cx="5544113" cy="1015603"/>
          </a:xfrm>
          <a:solidFill>
            <a:schemeClr val="tx1"/>
          </a:solidFill>
          <a:ln>
            <a:noFill/>
          </a:ln>
        </p:spPr>
        <p:txBody>
          <a:bodyPr/>
          <a:lstStyle>
            <a:lvl1pPr>
              <a:spcBef>
                <a:spcPts val="347"/>
              </a:spcBef>
              <a:buClrTx/>
              <a:defRPr sz="807" b="0" i="0">
                <a:solidFill>
                  <a:schemeClr val="bg1"/>
                </a:solidFill>
                <a:latin typeface="Helvetica Neue"/>
                <a:cs typeface="Helvetica Neue"/>
              </a:defRPr>
            </a:lvl1pPr>
          </a:lstStyle>
          <a:p>
            <a:pPr lvl="0"/>
            <a:r>
              <a:rPr lang="en-US"/>
              <a:t>Click to edit Master text styles</a:t>
            </a:r>
          </a:p>
        </p:txBody>
      </p:sp>
      <p:sp>
        <p:nvSpPr>
          <p:cNvPr id="3" name="Text Placeholder 2"/>
          <p:cNvSpPr>
            <a:spLocks noGrp="1"/>
          </p:cNvSpPr>
          <p:nvPr>
            <p:ph type="body" idx="1"/>
          </p:nvPr>
        </p:nvSpPr>
        <p:spPr>
          <a:xfrm>
            <a:off x="814730" y="400050"/>
            <a:ext cx="6727516" cy="312329"/>
          </a:xfrm>
        </p:spPr>
        <p:txBody>
          <a:bodyPr>
            <a:normAutofit/>
          </a:bodyPr>
          <a:lstStyle>
            <a:lvl1pPr marL="0" indent="0" algn="l">
              <a:spcBef>
                <a:spcPts val="0"/>
              </a:spcBef>
              <a:buNone/>
              <a:defRPr sz="1154" b="0" i="0">
                <a:solidFill>
                  <a:schemeClr val="tx1"/>
                </a:solidFill>
                <a:latin typeface="Helvetica Neue Thin"/>
                <a:cs typeface="Helvetica Neue Thin"/>
              </a:defRPr>
            </a:lvl1pPr>
            <a:lvl2pPr marL="263765" indent="0">
              <a:buNone/>
              <a:defRPr sz="1039">
                <a:solidFill>
                  <a:schemeClr val="tx1">
                    <a:tint val="75000"/>
                  </a:schemeClr>
                </a:solidFill>
              </a:defRPr>
            </a:lvl2pPr>
            <a:lvl3pPr marL="527531" indent="0">
              <a:buNone/>
              <a:defRPr sz="923">
                <a:solidFill>
                  <a:schemeClr val="tx1">
                    <a:tint val="75000"/>
                  </a:schemeClr>
                </a:solidFill>
              </a:defRPr>
            </a:lvl3pPr>
            <a:lvl4pPr marL="791296" indent="0">
              <a:buNone/>
              <a:defRPr sz="807">
                <a:solidFill>
                  <a:schemeClr val="tx1">
                    <a:tint val="75000"/>
                  </a:schemeClr>
                </a:solidFill>
              </a:defRPr>
            </a:lvl4pPr>
            <a:lvl5pPr marL="1055061" indent="0">
              <a:buNone/>
              <a:defRPr sz="807">
                <a:solidFill>
                  <a:schemeClr val="tx1">
                    <a:tint val="75000"/>
                  </a:schemeClr>
                </a:solidFill>
              </a:defRPr>
            </a:lvl5pPr>
            <a:lvl6pPr marL="1318826" indent="0">
              <a:buNone/>
              <a:defRPr sz="807">
                <a:solidFill>
                  <a:schemeClr val="tx1">
                    <a:tint val="75000"/>
                  </a:schemeClr>
                </a:solidFill>
              </a:defRPr>
            </a:lvl6pPr>
            <a:lvl7pPr marL="1582592" indent="0">
              <a:buNone/>
              <a:defRPr sz="807">
                <a:solidFill>
                  <a:schemeClr val="tx1">
                    <a:tint val="75000"/>
                  </a:schemeClr>
                </a:solidFill>
              </a:defRPr>
            </a:lvl7pPr>
            <a:lvl8pPr marL="1846357" indent="0">
              <a:buNone/>
              <a:defRPr sz="807">
                <a:solidFill>
                  <a:schemeClr val="tx1">
                    <a:tint val="75000"/>
                  </a:schemeClr>
                </a:solidFill>
              </a:defRPr>
            </a:lvl8pPr>
            <a:lvl9pPr marL="2110122" indent="0">
              <a:buNone/>
              <a:defRPr sz="807">
                <a:solidFill>
                  <a:schemeClr val="tx1">
                    <a:tint val="75000"/>
                  </a:schemeClr>
                </a:solidFill>
              </a:defRPr>
            </a:lvl9pPr>
          </a:lstStyle>
          <a:p>
            <a:pPr lvl="0"/>
            <a:r>
              <a:rPr lang="en-US"/>
              <a:t>Click to edit Master text styles</a:t>
            </a:r>
          </a:p>
        </p:txBody>
      </p:sp>
      <p:sp>
        <p:nvSpPr>
          <p:cNvPr id="11" name="Text Placeholder 10"/>
          <p:cNvSpPr>
            <a:spLocks noGrp="1"/>
          </p:cNvSpPr>
          <p:nvPr>
            <p:ph type="body" sz="quarter" idx="11"/>
          </p:nvPr>
        </p:nvSpPr>
        <p:spPr>
          <a:xfrm>
            <a:off x="814389" y="2108597"/>
            <a:ext cx="3986212" cy="2474118"/>
          </a:xfrm>
          <a:solidFill>
            <a:schemeClr val="bg1">
              <a:alpha val="36000"/>
            </a:schemeClr>
          </a:solidFill>
        </p:spPr>
        <p:txBody>
          <a:bodyPr lIns="0"/>
          <a:lstStyle>
            <a:lvl1pPr marL="0" indent="0" algn="just">
              <a:spcBef>
                <a:spcPts val="347"/>
              </a:spcBef>
              <a:buNone/>
              <a:defRPr sz="606"/>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sp>
        <p:nvSpPr>
          <p:cNvPr id="17" name="Text Placeholder 16"/>
          <p:cNvSpPr>
            <a:spLocks noGrp="1"/>
          </p:cNvSpPr>
          <p:nvPr>
            <p:ph type="body" sz="quarter" idx="14"/>
          </p:nvPr>
        </p:nvSpPr>
        <p:spPr>
          <a:xfrm>
            <a:off x="814396" y="648494"/>
            <a:ext cx="4332287" cy="227410"/>
          </a:xfrm>
        </p:spPr>
        <p:txBody>
          <a:bodyPr/>
          <a:lstStyle>
            <a:lvl1pPr marL="0" indent="0">
              <a:buNone/>
              <a:defRPr sz="807">
                <a:solidFill>
                  <a:schemeClr val="bg2">
                    <a:lumMod val="50000"/>
                  </a:schemeClr>
                </a:solidFill>
              </a:defRPr>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cxnSp>
        <p:nvCxnSpPr>
          <p:cNvPr id="19" name="Straight Connector 18"/>
          <p:cNvCxnSpPr/>
          <p:nvPr/>
        </p:nvCxnSpPr>
        <p:spPr>
          <a:xfrm>
            <a:off x="1896005" y="1009653"/>
            <a:ext cx="0" cy="1015603"/>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p:nvPr>
        </p:nvSpPr>
        <p:spPr>
          <a:xfrm>
            <a:off x="4800603" y="2108603"/>
            <a:ext cx="3183466" cy="2330053"/>
          </a:xfrm>
          <a:solidFill>
            <a:srgbClr val="FFFFFF">
              <a:alpha val="50000"/>
            </a:srgbClr>
          </a:solidFill>
        </p:spPr>
        <p:txBody>
          <a:bodyPr/>
          <a:lstStyle>
            <a:lvl1pPr marL="0" indent="0" algn="just">
              <a:spcBef>
                <a:spcPts val="347"/>
              </a:spcBef>
              <a:buNone/>
              <a:defRPr sz="606"/>
            </a:lvl1pPr>
          </a:lstStyle>
          <a:p>
            <a:pPr lvl="0"/>
            <a:r>
              <a:rPr lang="en-US"/>
              <a:t>Click to edit Master text styles</a:t>
            </a:r>
          </a:p>
        </p:txBody>
      </p:sp>
      <p:sp>
        <p:nvSpPr>
          <p:cNvPr id="5" name="Slide Number Placeholder 4"/>
          <p:cNvSpPr>
            <a:spLocks noGrp="1"/>
          </p:cNvSpPr>
          <p:nvPr>
            <p:ph type="sldNum" sz="quarter" idx="16"/>
          </p:nvPr>
        </p:nvSpPr>
        <p:spPr/>
        <p:txBody>
          <a:bodyPr/>
          <a:lstStyle/>
          <a:p>
            <a:pPr>
              <a:defRPr/>
            </a:pPr>
            <a:r>
              <a:rPr lang="en-GB" dirty="0"/>
              <a:t>PAGE </a:t>
            </a:r>
            <a:fld id="{4646D39D-72DD-EC43-AE57-0EBBAA7D9A27}" type="slidenum">
              <a:rPr lang="en-GB" smtClean="0"/>
              <a:pPr>
                <a:defRPr/>
              </a:pPr>
              <a:t>‹#›</a:t>
            </a:fld>
            <a:endParaRPr lang="en-GB" dirty="0"/>
          </a:p>
        </p:txBody>
      </p:sp>
      <p:pic>
        <p:nvPicPr>
          <p:cNvPr id="18" name="Picture 17">
            <a:extLst>
              <a:ext uri="{FF2B5EF4-FFF2-40B4-BE49-F238E27FC236}">
                <a16:creationId xmlns:a16="http://schemas.microsoft.com/office/drawing/2014/main" id="{96755CB6-4E84-2A4C-8533-A08B145413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stretch>
            <a:fillRect/>
          </a:stretch>
        </p:blipFill>
        <p:spPr>
          <a:xfrm>
            <a:off x="21396" y="54430"/>
            <a:ext cx="9080835" cy="5087634"/>
          </a:xfrm>
          <a:prstGeom prst="rect">
            <a:avLst/>
          </a:prstGeom>
        </p:spPr>
      </p:pic>
      <p:sp>
        <p:nvSpPr>
          <p:cNvPr id="2" name="Slide Number Placeholder 1"/>
          <p:cNvSpPr>
            <a:spLocks noGrp="1"/>
          </p:cNvSpPr>
          <p:nvPr>
            <p:ph type="sldNum" sz="quarter" idx="4"/>
          </p:nvPr>
        </p:nvSpPr>
        <p:spPr>
          <a:xfrm>
            <a:off x="6968631" y="4724019"/>
            <a:ext cx="2133600" cy="273844"/>
          </a:xfrm>
          <a:prstGeom prst="rect">
            <a:avLst/>
          </a:prstGeom>
        </p:spPr>
        <p:txBody>
          <a:bodyPr vert="horz" lIns="91440" tIns="45720" rIns="91440" bIns="45720" rtlCol="0" anchor="ctr"/>
          <a:lstStyle>
            <a:lvl1pPr algn="r">
              <a:defRPr sz="750" b="0" i="0">
                <a:solidFill>
                  <a:srgbClr val="FFFFFF"/>
                </a:solidFill>
                <a:latin typeface="Helvetica Neue Medium" charset="0"/>
                <a:ea typeface="Helvetica Neue Medium" charset="0"/>
                <a:cs typeface="Helvetica Neue Medium" charset="0"/>
              </a:defRPr>
            </a:lvl1pPr>
          </a:lstStyle>
          <a:p>
            <a:pPr>
              <a:defRPr/>
            </a:pPr>
            <a:r>
              <a:rPr lang="en-GB" dirty="0"/>
              <a:t>PAGE </a:t>
            </a:r>
            <a:fld id="{4646D39D-72DD-EC43-AE57-0EBBAA7D9A27}" type="slidenum">
              <a:rPr lang="en-GB" smtClean="0"/>
              <a:pPr>
                <a:defRPr/>
              </a:pPr>
              <a:t>‹#›</a:t>
            </a:fld>
            <a:endParaRPr lang="en-GB" dirty="0"/>
          </a:p>
        </p:txBody>
      </p:sp>
      <p:sp>
        <p:nvSpPr>
          <p:cNvPr id="1031" name="Title Placeholder 1"/>
          <p:cNvSpPr>
            <a:spLocks noGrp="1"/>
          </p:cNvSpPr>
          <p:nvPr>
            <p:ph type="title"/>
          </p:nvPr>
        </p:nvSpPr>
        <p:spPr bwMode="auto">
          <a:xfrm>
            <a:off x="457201" y="250032"/>
            <a:ext cx="7824788" cy="701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32" name="Text Placeholder 2"/>
          <p:cNvSpPr>
            <a:spLocks noGrp="1"/>
          </p:cNvSpPr>
          <p:nvPr>
            <p:ph type="body" idx="1"/>
          </p:nvPr>
        </p:nvSpPr>
        <p:spPr bwMode="auto">
          <a:xfrm>
            <a:off x="457201" y="1106096"/>
            <a:ext cx="7824788" cy="3488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1771976"/>
      </p:ext>
    </p:extLst>
  </p:cSld>
  <p:clrMap bg1="lt1" tx1="dk1" bg2="lt2" tx2="dk2" accent1="accent1" accent2="accent2" accent3="accent3" accent4="accent4" accent5="accent5" accent6="accent6" hlink="hlink" folHlink="folHlink"/>
  <p:sldLayoutIdLst>
    <p:sldLayoutId id="2147483903" r:id="rId1"/>
    <p:sldLayoutId id="2147483905" r:id="rId2"/>
    <p:sldLayoutId id="2147483922"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l" rtl="0" eaLnBrk="1" fontAlgn="base" hangingPunct="1">
        <a:spcBef>
          <a:spcPct val="0"/>
        </a:spcBef>
        <a:spcAft>
          <a:spcPct val="0"/>
        </a:spcAft>
        <a:defRPr sz="2800" b="0" i="0" kern="1200">
          <a:solidFill>
            <a:srgbClr val="003D58"/>
          </a:solidFill>
          <a:latin typeface="Helvetica Neue" panose="02000503000000020004" pitchFamily="2" charset="0"/>
          <a:ea typeface="Helvetica Neue" panose="02000503000000020004" pitchFamily="2" charset="0"/>
          <a:cs typeface="Helvetica Neue" panose="02000503000000020004" pitchFamily="2" charset="0"/>
        </a:defRPr>
      </a:lvl1pPr>
      <a:lvl2pPr algn="l" rtl="0" eaLnBrk="1" fontAlgn="base" hangingPunct="1">
        <a:spcBef>
          <a:spcPct val="0"/>
        </a:spcBef>
        <a:spcAft>
          <a:spcPct val="0"/>
        </a:spcAft>
        <a:defRPr sz="2000">
          <a:solidFill>
            <a:srgbClr val="003D58"/>
          </a:solidFill>
          <a:latin typeface="Helvetica Neue Light" charset="0"/>
          <a:ea typeface="ＭＳ Ｐゴシック" charset="0"/>
        </a:defRPr>
      </a:lvl2pPr>
      <a:lvl3pPr algn="l" rtl="0" eaLnBrk="1" fontAlgn="base" hangingPunct="1">
        <a:spcBef>
          <a:spcPct val="0"/>
        </a:spcBef>
        <a:spcAft>
          <a:spcPct val="0"/>
        </a:spcAft>
        <a:defRPr sz="2000">
          <a:solidFill>
            <a:srgbClr val="003D58"/>
          </a:solidFill>
          <a:latin typeface="Helvetica Neue Light" charset="0"/>
          <a:ea typeface="ＭＳ Ｐゴシック" charset="0"/>
        </a:defRPr>
      </a:lvl3pPr>
      <a:lvl4pPr algn="l" rtl="0" eaLnBrk="1" fontAlgn="base" hangingPunct="1">
        <a:spcBef>
          <a:spcPct val="0"/>
        </a:spcBef>
        <a:spcAft>
          <a:spcPct val="0"/>
        </a:spcAft>
        <a:defRPr sz="2000">
          <a:solidFill>
            <a:srgbClr val="003D58"/>
          </a:solidFill>
          <a:latin typeface="Helvetica Neue Light" charset="0"/>
          <a:ea typeface="ＭＳ Ｐゴシック" charset="0"/>
        </a:defRPr>
      </a:lvl4pPr>
      <a:lvl5pPr algn="l" rtl="0" eaLnBrk="1" fontAlgn="base" hangingPunct="1">
        <a:spcBef>
          <a:spcPct val="0"/>
        </a:spcBef>
        <a:spcAft>
          <a:spcPct val="0"/>
        </a:spcAft>
        <a:defRPr sz="2000">
          <a:solidFill>
            <a:srgbClr val="003D58"/>
          </a:solidFill>
          <a:latin typeface="Helvetica Neue Light" charset="0"/>
          <a:ea typeface="ＭＳ Ｐゴシック" charset="0"/>
        </a:defRPr>
      </a:lvl5pPr>
      <a:lvl6pPr marL="285738" algn="l" rtl="0" eaLnBrk="1" fontAlgn="base" hangingPunct="1">
        <a:spcBef>
          <a:spcPct val="0"/>
        </a:spcBef>
        <a:spcAft>
          <a:spcPct val="0"/>
        </a:spcAft>
        <a:defRPr sz="2000" b="1">
          <a:solidFill>
            <a:srgbClr val="003D58"/>
          </a:solidFill>
          <a:latin typeface="Helvetica Neue Light" charset="0"/>
          <a:ea typeface="ＭＳ Ｐゴシック" charset="0"/>
        </a:defRPr>
      </a:lvl6pPr>
      <a:lvl7pPr marL="571474" algn="l" rtl="0" eaLnBrk="1" fontAlgn="base" hangingPunct="1">
        <a:spcBef>
          <a:spcPct val="0"/>
        </a:spcBef>
        <a:spcAft>
          <a:spcPct val="0"/>
        </a:spcAft>
        <a:defRPr sz="2000" b="1">
          <a:solidFill>
            <a:srgbClr val="003D58"/>
          </a:solidFill>
          <a:latin typeface="Helvetica Neue Light" charset="0"/>
          <a:ea typeface="ＭＳ Ｐゴシック" charset="0"/>
        </a:defRPr>
      </a:lvl7pPr>
      <a:lvl8pPr marL="857211" algn="l" rtl="0" eaLnBrk="1" fontAlgn="base" hangingPunct="1">
        <a:spcBef>
          <a:spcPct val="0"/>
        </a:spcBef>
        <a:spcAft>
          <a:spcPct val="0"/>
        </a:spcAft>
        <a:defRPr sz="2000" b="1">
          <a:solidFill>
            <a:srgbClr val="003D58"/>
          </a:solidFill>
          <a:latin typeface="Helvetica Neue Light" charset="0"/>
          <a:ea typeface="ＭＳ Ｐゴシック" charset="0"/>
        </a:defRPr>
      </a:lvl8pPr>
      <a:lvl9pPr marL="1142948" algn="l" rtl="0" eaLnBrk="1" fontAlgn="base" hangingPunct="1">
        <a:spcBef>
          <a:spcPct val="0"/>
        </a:spcBef>
        <a:spcAft>
          <a:spcPct val="0"/>
        </a:spcAft>
        <a:defRPr sz="2000" b="1">
          <a:solidFill>
            <a:srgbClr val="003D58"/>
          </a:solidFill>
          <a:latin typeface="Helvetica Neue Light" charset="0"/>
          <a:ea typeface="ＭＳ Ｐゴシック" charset="0"/>
        </a:defRPr>
      </a:lvl9pPr>
    </p:titleStyle>
    <p:bodyStyle>
      <a:lvl1pPr marL="269875" indent="-269875" algn="l" rtl="0" eaLnBrk="1" fontAlgn="base" hangingPunct="1">
        <a:spcBef>
          <a:spcPts val="1125"/>
        </a:spcBef>
        <a:spcAft>
          <a:spcPct val="0"/>
        </a:spcAft>
        <a:buClr>
          <a:schemeClr val="accent1"/>
        </a:buClr>
        <a:buSzPct val="100000"/>
        <a:buFont typeface="Wingdings 2" charset="0"/>
        <a:buChar char="¡"/>
        <a:tabLst/>
        <a:defRPr sz="2000" kern="1200">
          <a:solidFill>
            <a:srgbClr val="003D58"/>
          </a:solidFill>
          <a:latin typeface="Helvetica Neue"/>
          <a:ea typeface="ＭＳ Ｐゴシック" charset="0"/>
          <a:cs typeface="Helvetica Neue"/>
        </a:defRPr>
      </a:lvl1pPr>
      <a:lvl2pPr marL="447675" indent="-261938" algn="l" rtl="0" eaLnBrk="1" fontAlgn="base" hangingPunct="1">
        <a:spcBef>
          <a:spcPts val="375"/>
        </a:spcBef>
        <a:spcAft>
          <a:spcPct val="0"/>
        </a:spcAft>
        <a:buClr>
          <a:srgbClr val="929CA4"/>
        </a:buClr>
        <a:buSzPct val="100000"/>
        <a:buFont typeface="Wingdings 2" charset="0"/>
        <a:buChar char="¡"/>
        <a:tabLst/>
        <a:defRPr sz="1800" kern="1200">
          <a:solidFill>
            <a:srgbClr val="003D58"/>
          </a:solidFill>
          <a:latin typeface="Helvetica Neue"/>
          <a:ea typeface="ＭＳ Ｐゴシック" charset="0"/>
          <a:cs typeface="Helvetica Neue"/>
        </a:defRPr>
      </a:lvl2pPr>
      <a:lvl3pPr marL="493713" indent="-177800" algn="l" rtl="0" eaLnBrk="1" fontAlgn="base" hangingPunct="1">
        <a:spcBef>
          <a:spcPts val="375"/>
        </a:spcBef>
        <a:spcAft>
          <a:spcPct val="0"/>
        </a:spcAft>
        <a:buClr>
          <a:schemeClr val="accent1"/>
        </a:buClr>
        <a:buSzPct val="100000"/>
        <a:buFont typeface="Wingdings 2" charset="0"/>
        <a:buChar char="¡"/>
        <a:tabLst/>
        <a:defRPr sz="1600" kern="1200">
          <a:solidFill>
            <a:srgbClr val="003D58"/>
          </a:solidFill>
          <a:latin typeface="Helvetica Neue"/>
          <a:ea typeface="ＭＳ Ｐゴシック" charset="0"/>
          <a:cs typeface="Helvetica Neue"/>
        </a:defRPr>
      </a:lvl3pPr>
      <a:lvl4pPr marL="671513" indent="-223838" algn="l" rtl="0" eaLnBrk="1" fontAlgn="base" hangingPunct="1">
        <a:spcBef>
          <a:spcPts val="375"/>
        </a:spcBef>
        <a:spcAft>
          <a:spcPct val="0"/>
        </a:spcAft>
        <a:buClr>
          <a:srgbClr val="929CA4"/>
        </a:buClr>
        <a:buSzPct val="100000"/>
        <a:buFont typeface="Wingdings 2" charset="0"/>
        <a:buChar char="¡"/>
        <a:tabLst/>
        <a:defRPr sz="1400" kern="1200">
          <a:solidFill>
            <a:srgbClr val="003D58"/>
          </a:solidFill>
          <a:latin typeface="Helvetica Neue"/>
          <a:ea typeface="ＭＳ Ｐゴシック" charset="0"/>
          <a:cs typeface="Helvetica Neue"/>
        </a:defRPr>
      </a:lvl4pPr>
      <a:lvl5pPr marL="755650" indent="-214313" algn="l" rtl="0" eaLnBrk="1" fontAlgn="base" hangingPunct="1">
        <a:spcBef>
          <a:spcPts val="375"/>
        </a:spcBef>
        <a:spcAft>
          <a:spcPct val="0"/>
        </a:spcAft>
        <a:buClr>
          <a:schemeClr val="accent1"/>
        </a:buClr>
        <a:buSzPct val="100000"/>
        <a:buFont typeface="Wingdings 2" charset="0"/>
        <a:buChar char="¡"/>
        <a:tabLst/>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p:bodyStyle>
    <p:otherStyle>
      <a:defPPr>
        <a:defRPr/>
      </a:defPPr>
      <a:lvl1pPr marL="0" algn="l" defTabSz="571474" rtl="0" eaLnBrk="1" latinLnBrk="0" hangingPunct="1">
        <a:defRPr sz="1125" kern="1200">
          <a:solidFill>
            <a:schemeClr val="tx1"/>
          </a:solidFill>
          <a:latin typeface="+mn-lt"/>
          <a:ea typeface="+mn-ea"/>
          <a:cs typeface="+mn-cs"/>
        </a:defRPr>
      </a:lvl1pPr>
      <a:lvl2pPr marL="285738" algn="l" defTabSz="571474" rtl="0" eaLnBrk="1" latinLnBrk="0" hangingPunct="1">
        <a:defRPr sz="1125" kern="1200">
          <a:solidFill>
            <a:schemeClr val="tx1"/>
          </a:solidFill>
          <a:latin typeface="+mn-lt"/>
          <a:ea typeface="+mn-ea"/>
          <a:cs typeface="+mn-cs"/>
        </a:defRPr>
      </a:lvl2pPr>
      <a:lvl3pPr marL="571474" algn="l" defTabSz="571474" rtl="0" eaLnBrk="1" latinLnBrk="0" hangingPunct="1">
        <a:defRPr sz="1125" kern="1200">
          <a:solidFill>
            <a:schemeClr val="tx1"/>
          </a:solidFill>
          <a:latin typeface="+mn-lt"/>
          <a:ea typeface="+mn-ea"/>
          <a:cs typeface="+mn-cs"/>
        </a:defRPr>
      </a:lvl3pPr>
      <a:lvl4pPr marL="857211" algn="l" defTabSz="571474" rtl="0" eaLnBrk="1" latinLnBrk="0" hangingPunct="1">
        <a:defRPr sz="1125" kern="1200">
          <a:solidFill>
            <a:schemeClr val="tx1"/>
          </a:solidFill>
          <a:latin typeface="+mn-lt"/>
          <a:ea typeface="+mn-ea"/>
          <a:cs typeface="+mn-cs"/>
        </a:defRPr>
      </a:lvl4pPr>
      <a:lvl5pPr marL="1142948" algn="l" defTabSz="571474" rtl="0" eaLnBrk="1" latinLnBrk="0" hangingPunct="1">
        <a:defRPr sz="1125" kern="1200">
          <a:solidFill>
            <a:schemeClr val="tx1"/>
          </a:solidFill>
          <a:latin typeface="+mn-lt"/>
          <a:ea typeface="+mn-ea"/>
          <a:cs typeface="+mn-cs"/>
        </a:defRPr>
      </a:lvl5pPr>
      <a:lvl6pPr marL="1428685" algn="l" defTabSz="571474" rtl="0" eaLnBrk="1" latinLnBrk="0" hangingPunct="1">
        <a:defRPr sz="1125" kern="1200">
          <a:solidFill>
            <a:schemeClr val="tx1"/>
          </a:solidFill>
          <a:latin typeface="+mn-lt"/>
          <a:ea typeface="+mn-ea"/>
          <a:cs typeface="+mn-cs"/>
        </a:defRPr>
      </a:lvl6pPr>
      <a:lvl7pPr marL="1714422" algn="l" defTabSz="571474" rtl="0" eaLnBrk="1" latinLnBrk="0" hangingPunct="1">
        <a:defRPr sz="1125" kern="1200">
          <a:solidFill>
            <a:schemeClr val="tx1"/>
          </a:solidFill>
          <a:latin typeface="+mn-lt"/>
          <a:ea typeface="+mn-ea"/>
          <a:cs typeface="+mn-cs"/>
        </a:defRPr>
      </a:lvl7pPr>
      <a:lvl8pPr marL="2000158" algn="l" defTabSz="571474" rtl="0" eaLnBrk="1" latinLnBrk="0" hangingPunct="1">
        <a:defRPr sz="1125" kern="1200">
          <a:solidFill>
            <a:schemeClr val="tx1"/>
          </a:solidFill>
          <a:latin typeface="+mn-lt"/>
          <a:ea typeface="+mn-ea"/>
          <a:cs typeface="+mn-cs"/>
        </a:defRPr>
      </a:lvl8pPr>
      <a:lvl9pPr marL="2285895" algn="l" defTabSz="571474"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emf"/><Relationship Id="rId3" Type="http://schemas.microsoft.com/office/2007/relationships/hdphoto" Target="../media/hdphoto1.wdp"/><Relationship Id="rId7" Type="http://schemas.openxmlformats.org/officeDocument/2006/relationships/image" Target="../media/image51.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jpe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8.xml"/><Relationship Id="rId16"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51.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2.png"/><Relationship Id="rId18" Type="http://schemas.openxmlformats.org/officeDocument/2006/relationships/image" Target="../media/image72.png"/><Relationship Id="rId3" Type="http://schemas.openxmlformats.org/officeDocument/2006/relationships/image" Target="../media/image69.png"/><Relationship Id="rId21" Type="http://schemas.openxmlformats.org/officeDocument/2006/relationships/image" Target="../media/image74.jpeg"/><Relationship Id="rId7" Type="http://schemas.openxmlformats.org/officeDocument/2006/relationships/image" Target="../media/image53.png"/><Relationship Id="rId12" Type="http://schemas.openxmlformats.org/officeDocument/2006/relationships/image" Target="../media/image71.png"/><Relationship Id="rId17"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57.png"/><Relationship Id="rId20"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60.png"/><Relationship Id="rId24" Type="http://schemas.openxmlformats.org/officeDocument/2006/relationships/image" Target="../media/image51.png"/><Relationship Id="rId5" Type="http://schemas.openxmlformats.org/officeDocument/2006/relationships/image" Target="../media/image66.png"/><Relationship Id="rId15" Type="http://schemas.openxmlformats.org/officeDocument/2006/relationships/image" Target="../media/image64.png"/><Relationship Id="rId23" Type="http://schemas.openxmlformats.org/officeDocument/2006/relationships/image" Target="../media/image76.jpeg"/><Relationship Id="rId10" Type="http://schemas.openxmlformats.org/officeDocument/2006/relationships/image" Target="../media/image59.png"/><Relationship Id="rId19"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image" Target="../media/image55.png"/><Relationship Id="rId14" Type="http://schemas.openxmlformats.org/officeDocument/2006/relationships/image" Target="../media/image63.png"/><Relationship Id="rId22" Type="http://schemas.openxmlformats.org/officeDocument/2006/relationships/image" Target="../media/image75.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81.png"/><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 Id="rId5" Type="http://schemas.openxmlformats.org/officeDocument/2006/relationships/image" Target="../media/image88.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xml"/><Relationship Id="rId5" Type="http://schemas.openxmlformats.org/officeDocument/2006/relationships/image" Target="../media/image101.png"/><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5.xml"/><Relationship Id="rId5" Type="http://schemas.openxmlformats.org/officeDocument/2006/relationships/image" Target="../media/image105.(null)"/><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 Id="rId5" Type="http://schemas.openxmlformats.org/officeDocument/2006/relationships/image" Target="../media/image113.png"/><Relationship Id="rId4" Type="http://schemas.openxmlformats.org/officeDocument/2006/relationships/image" Target="../media/image112.png"/></Relationships>
</file>

<file path=ppt/slides/_rels/slide3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jpeg"/><Relationship Id="rId2" Type="http://schemas.openxmlformats.org/officeDocument/2006/relationships/image" Target="../media/image13.png"/><Relationship Id="rId16" Type="http://schemas.openxmlformats.org/officeDocument/2006/relationships/image" Target="../media/image27.jpeg"/><Relationship Id="rId20" Type="http://schemas.openxmlformats.org/officeDocument/2006/relationships/image" Target="../media/image31.jpg"/><Relationship Id="rId29"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17.jp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emf"/><Relationship Id="rId23" Type="http://schemas.openxmlformats.org/officeDocument/2006/relationships/image" Target="../media/image34.png"/><Relationship Id="rId28" Type="http://schemas.openxmlformats.org/officeDocument/2006/relationships/image" Target="../media/image39.jp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jp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38.png"/><Relationship Id="rId30" Type="http://schemas.openxmlformats.org/officeDocument/2006/relationships/image" Target="../media/image41.png"/></Relationships>
</file>

<file path=ppt/slides/_rels/slide4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00" y="3273924"/>
            <a:ext cx="7121430" cy="1580880"/>
          </a:xfrm>
        </p:spPr>
        <p:txBody>
          <a:bodyPr/>
          <a:lstStyle/>
          <a:p>
            <a:r>
              <a:rPr lang="en-US" sz="4400" dirty="0"/>
              <a:t>Introduction to </a:t>
            </a:r>
            <a:br>
              <a:rPr lang="en-US" sz="4400" dirty="0"/>
            </a:br>
            <a:r>
              <a:rPr lang="en-US" sz="4400" dirty="0"/>
              <a:t>TTS-Top Talent Solutions</a:t>
            </a:r>
            <a:endParaRPr lang="en-GB" sz="4400" dirty="0"/>
          </a:p>
        </p:txBody>
      </p:sp>
    </p:spTree>
    <p:extLst>
      <p:ext uri="{BB962C8B-B14F-4D97-AF65-F5344CB8AC3E}">
        <p14:creationId xmlns:p14="http://schemas.microsoft.com/office/powerpoint/2010/main" val="750836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duotone>
              <a:schemeClr val="bg2">
                <a:shade val="45000"/>
                <a:satMod val="135000"/>
              </a:schemeClr>
              <a:prstClr val="white"/>
            </a:duotone>
            <a:alphaModFix amt="34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5072337" y="-678784"/>
            <a:ext cx="9878276" cy="6067213"/>
          </a:xfrm>
          <a:prstGeom prst="rect">
            <a:avLst/>
          </a:prstGeom>
        </p:spPr>
      </p:pic>
      <p:sp>
        <p:nvSpPr>
          <p:cNvPr id="2" name="Title 1"/>
          <p:cNvSpPr>
            <a:spLocks noGrp="1"/>
          </p:cNvSpPr>
          <p:nvPr>
            <p:ph type="title"/>
          </p:nvPr>
        </p:nvSpPr>
        <p:spPr/>
        <p:txBody>
          <a:bodyPr/>
          <a:lstStyle/>
          <a:p>
            <a:r>
              <a:rPr lang="en-GB" b="1" dirty="0"/>
              <a:t>Integrated</a:t>
            </a:r>
            <a:r>
              <a:rPr lang="en-GB" dirty="0"/>
              <a:t> products</a:t>
            </a:r>
          </a:p>
        </p:txBody>
      </p:sp>
      <p:sp>
        <p:nvSpPr>
          <p:cNvPr id="3" name="Slide Number Placeholder 2"/>
          <p:cNvSpPr>
            <a:spLocks noGrp="1"/>
          </p:cNvSpPr>
          <p:nvPr>
            <p:ph type="sldNum" sz="quarter" idx="11"/>
          </p:nvPr>
        </p:nvSpPr>
        <p:spPr/>
        <p:txBody>
          <a:bodyPr/>
          <a:lstStyle/>
          <a:p>
            <a:pPr>
              <a:defRPr/>
            </a:pPr>
            <a:r>
              <a:rPr lang="en-GB" dirty="0"/>
              <a:t>PAGE </a:t>
            </a:r>
            <a:fld id="{B016EB64-D1CE-C142-9649-79488BC5A1DA}" type="slidenum">
              <a:rPr lang="en-GB" smtClean="0"/>
              <a:pPr>
                <a:defRPr/>
              </a:pPr>
              <a:t>10</a:t>
            </a:fld>
            <a:endParaRPr lang="en-GB" dirty="0"/>
          </a:p>
        </p:txBody>
      </p:sp>
      <p:pic>
        <p:nvPicPr>
          <p:cNvPr id="13" name="Picture 12" descr="Screen Shot 2014-01-19 at 10.29.18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2270" y="2241583"/>
            <a:ext cx="471009" cy="50068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0207" y="3201649"/>
            <a:ext cx="375364" cy="33443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59908" y="1377665"/>
            <a:ext cx="1817445" cy="50246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59908" y="2070044"/>
            <a:ext cx="843758" cy="843758"/>
          </a:xfrm>
          <a:prstGeom prst="rect">
            <a:avLst/>
          </a:prstGeom>
        </p:spPr>
      </p:pic>
      <p:sp>
        <p:nvSpPr>
          <p:cNvPr id="25" name="Rectangle 24"/>
          <p:cNvSpPr/>
          <p:nvPr/>
        </p:nvSpPr>
        <p:spPr>
          <a:xfrm>
            <a:off x="2494679" y="1369295"/>
            <a:ext cx="3572327" cy="2807513"/>
          </a:xfrm>
          <a:prstGeom prst="rect">
            <a:avLst/>
          </a:prstGeom>
          <a:noFill/>
          <a:ln w="12700">
            <a:noFill/>
          </a:ln>
        </p:spPr>
        <p:style>
          <a:lnRef idx="2">
            <a:schemeClr val="accent5"/>
          </a:lnRef>
          <a:fillRef idx="1">
            <a:schemeClr val="lt1"/>
          </a:fillRef>
          <a:effectRef idx="0">
            <a:schemeClr val="accent5"/>
          </a:effectRef>
          <a:fontRef idx="minor">
            <a:schemeClr val="dk1"/>
          </a:fontRef>
        </p:style>
        <p:txBody>
          <a:bodyPr rtlCol="0" anchor="ctr"/>
          <a:lstStyle/>
          <a:p>
            <a:pPr algn="l">
              <a:lnSpc>
                <a:spcPts val="2280"/>
              </a:lnSpc>
            </a:pPr>
            <a:r>
              <a:rPr lang="en-GB" sz="1400" b="1" dirty="0">
                <a:latin typeface="Helvetica Neue" panose="02000503000000020004" pitchFamily="2" charset="0"/>
                <a:ea typeface="Helvetica Neue" panose="02000503000000020004" pitchFamily="2" charset="0"/>
                <a:cs typeface="Helvetica Neue" panose="02000503000000020004" pitchFamily="2" charset="0"/>
              </a:rPr>
              <a:t>Personality</a:t>
            </a:r>
            <a:r>
              <a:rPr lang="en-GB" sz="1400" dirty="0">
                <a:latin typeface="Helvetica Neue" panose="02000503000000020004" pitchFamily="2" charset="0"/>
                <a:ea typeface="Helvetica Neue" panose="02000503000000020004" pitchFamily="2" charset="0"/>
                <a:cs typeface="Helvetica Neue" panose="02000503000000020004" pitchFamily="2" charset="0"/>
              </a:rPr>
              <a:t> Questionnaires</a:t>
            </a:r>
          </a:p>
          <a:p>
            <a:pPr algn="l">
              <a:lnSpc>
                <a:spcPts val="2280"/>
              </a:lnSpc>
            </a:pPr>
            <a:r>
              <a:rPr lang="en-GB" sz="1400" b="1"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Reasoning</a:t>
            </a:r>
            <a:r>
              <a:rPr lang="en-GB" sz="1400"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 tests</a:t>
            </a:r>
          </a:p>
          <a:p>
            <a:pPr algn="l">
              <a:lnSpc>
                <a:spcPts val="2280"/>
              </a:lnSpc>
            </a:pPr>
            <a:r>
              <a:rPr lang="en-GB" sz="1400" b="1"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Situational Judgement </a:t>
            </a:r>
            <a:r>
              <a:rPr lang="en-GB" sz="1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Tests</a:t>
            </a:r>
          </a:p>
          <a:p>
            <a:pPr algn="l">
              <a:lnSpc>
                <a:spcPts val="2280"/>
              </a:lnSpc>
            </a:pPr>
            <a:r>
              <a:rPr lang="en-GB"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Values</a:t>
            </a:r>
            <a:r>
              <a:rPr lang="en-GB" sz="1400"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 questionnaires</a:t>
            </a:r>
          </a:p>
          <a:p>
            <a:pPr algn="l">
              <a:lnSpc>
                <a:spcPts val="2280"/>
              </a:lnSpc>
            </a:pPr>
            <a:r>
              <a:rPr lang="en-GB" sz="1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Competency based </a:t>
            </a:r>
            <a:r>
              <a:rPr lang="en-GB"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Interview guides</a:t>
            </a:r>
          </a:p>
          <a:p>
            <a:pPr algn="l">
              <a:lnSpc>
                <a:spcPts val="2280"/>
              </a:lnSpc>
            </a:pPr>
            <a:r>
              <a:rPr lang="en-GB" sz="1400" b="1"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360-degree</a:t>
            </a:r>
            <a:r>
              <a:rPr lang="en-GB" sz="1400"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 questionnaires</a:t>
            </a:r>
          </a:p>
          <a:p>
            <a:pPr algn="l">
              <a:lnSpc>
                <a:spcPts val="2280"/>
              </a:lnSpc>
            </a:pPr>
            <a:r>
              <a:rPr lang="en-GB" sz="1400" b="1" dirty="0">
                <a:latin typeface="Helvetica Neue" panose="02000503000000020004" pitchFamily="2" charset="0"/>
                <a:ea typeface="Helvetica Neue" panose="02000503000000020004" pitchFamily="2" charset="0"/>
                <a:cs typeface="Helvetica Neue" panose="02000503000000020004" pitchFamily="2" charset="0"/>
              </a:rPr>
              <a:t>Skills</a:t>
            </a:r>
            <a:r>
              <a:rPr lang="en-GB" sz="1400" dirty="0">
                <a:latin typeface="Helvetica Neue" panose="02000503000000020004" pitchFamily="2" charset="0"/>
                <a:ea typeface="Helvetica Neue" panose="02000503000000020004" pitchFamily="2" charset="0"/>
                <a:cs typeface="Helvetica Neue" panose="02000503000000020004" pitchFamily="2" charset="0"/>
              </a:rPr>
              <a:t> tests</a:t>
            </a:r>
          </a:p>
          <a:p>
            <a:pPr algn="l">
              <a:lnSpc>
                <a:spcPts val="2280"/>
              </a:lnSpc>
            </a:pPr>
            <a:r>
              <a:rPr lang="en-GB" sz="1400" b="1"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Customised</a:t>
            </a:r>
            <a:r>
              <a:rPr lang="en-GB" sz="14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 assessments</a:t>
            </a:r>
          </a:p>
        </p:txBody>
      </p:sp>
      <p:pic>
        <p:nvPicPr>
          <p:cNvPr id="11" name="Picture 10" descr="LG_cut-e_c.eps">
            <a:extLst>
              <a:ext uri="{FF2B5EF4-FFF2-40B4-BE49-F238E27FC236}">
                <a16:creationId xmlns:a16="http://schemas.microsoft.com/office/drawing/2014/main" id="{77349780-0CD5-174B-97A0-0F9E7B167E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30528" y="3099706"/>
            <a:ext cx="538536" cy="415742"/>
          </a:xfrm>
          <a:prstGeom prst="rect">
            <a:avLst/>
          </a:prstGeom>
        </p:spPr>
      </p:pic>
    </p:spTree>
    <p:extLst>
      <p:ext uri="{BB962C8B-B14F-4D97-AF65-F5344CB8AC3E}">
        <p14:creationId xmlns:p14="http://schemas.microsoft.com/office/powerpoint/2010/main" val="130225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4257675" y="1566720"/>
            <a:ext cx="990600" cy="1152818"/>
          </a:xfrm>
          <a:prstGeom prst="roundRect">
            <a:avLst/>
          </a:prstGeom>
          <a:solidFill>
            <a:schemeClr val="bg2">
              <a:lumMod val="75000"/>
            </a:schemeClr>
          </a:solidFill>
          <a:ln>
            <a:solidFill>
              <a:schemeClr val="bg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2" name="Title 71"/>
          <p:cNvSpPr>
            <a:spLocks noGrp="1"/>
          </p:cNvSpPr>
          <p:nvPr>
            <p:ph type="title"/>
          </p:nvPr>
        </p:nvSpPr>
        <p:spPr/>
        <p:txBody>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Traditional</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Assessment Delivery Approach</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50" b="0" i="0" u="none" strike="noStrike" kern="1200" cap="none" spc="0" normalizeH="0" baseline="0" noProof="0">
                <a:ln>
                  <a:noFill/>
                </a:ln>
                <a:solidFill>
                  <a:srgbClr val="FFFFFF"/>
                </a:solidFill>
                <a:effectLst/>
                <a:uLnTx/>
                <a:uFillTx/>
                <a:latin typeface="Helvetica Neue Medium" charset="0"/>
                <a:ea typeface="Helvetica Neue Medium" charset="0"/>
                <a:cs typeface="Helvetica Neue Medium" charset="0"/>
              </a:rPr>
              <a:t>PAGE </a:t>
            </a:r>
            <a:fld id="{4646D39D-72DD-EC43-AE57-0EBBAA7D9A27}" type="slidenum">
              <a:rPr kumimoji="0" lang="en-GB" sz="750" b="0" i="0" u="none" strike="noStrike" kern="1200" cap="none" spc="0" normalizeH="0" baseline="0" noProof="0" smtClean="0">
                <a:ln>
                  <a:noFill/>
                </a:ln>
                <a:solidFill>
                  <a:srgbClr val="FFFFFF"/>
                </a:solidFill>
                <a:effectLst/>
                <a:uLnTx/>
                <a:uFillTx/>
                <a:latin typeface="Helvetica Neue Medium" charset="0"/>
                <a:ea typeface="Helvetica Neue Medium" charset="0"/>
                <a:cs typeface="Helvetica Neue Medium"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750" b="0" i="0" u="none" strike="noStrike" kern="1200" cap="none" spc="0" normalizeH="0" baseline="0" noProof="0" dirty="0">
              <a:ln>
                <a:noFill/>
              </a:ln>
              <a:solidFill>
                <a:srgbClr val="FFFFFF"/>
              </a:solidFill>
              <a:effectLst/>
              <a:uLnTx/>
              <a:uFillTx/>
              <a:latin typeface="Helvetica Neue Medium" charset="0"/>
              <a:ea typeface="Helvetica Neue Medium" charset="0"/>
              <a:cs typeface="Helvetica Neue Medium" charset="0"/>
            </a:endParaRPr>
          </a:p>
        </p:txBody>
      </p:sp>
      <p:cxnSp>
        <p:nvCxnSpPr>
          <p:cNvPr id="62" name="Straight Arrow Connector 61"/>
          <p:cNvCxnSpPr>
            <a:stCxn id="49" idx="3"/>
            <a:endCxn id="96" idx="1"/>
          </p:cNvCxnSpPr>
          <p:nvPr/>
        </p:nvCxnSpPr>
        <p:spPr>
          <a:xfrm>
            <a:off x="3402592" y="1748416"/>
            <a:ext cx="249425" cy="1913"/>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97" idx="1"/>
          </p:cNvCxnSpPr>
          <p:nvPr/>
        </p:nvCxnSpPr>
        <p:spPr>
          <a:xfrm>
            <a:off x="3255351" y="2141603"/>
            <a:ext cx="396666" cy="5370"/>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82" idx="3"/>
            <a:endCxn id="100" idx="1"/>
          </p:cNvCxnSpPr>
          <p:nvPr/>
        </p:nvCxnSpPr>
        <p:spPr>
          <a:xfrm>
            <a:off x="3464857" y="2562607"/>
            <a:ext cx="187160" cy="6677"/>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94" idx="1"/>
          </p:cNvCxnSpPr>
          <p:nvPr/>
        </p:nvCxnSpPr>
        <p:spPr>
          <a:xfrm>
            <a:off x="2043799" y="2231799"/>
            <a:ext cx="619838" cy="829111"/>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49" idx="1"/>
          </p:cNvCxnSpPr>
          <p:nvPr/>
        </p:nvCxnSpPr>
        <p:spPr>
          <a:xfrm flipV="1">
            <a:off x="2037765" y="1748416"/>
            <a:ext cx="666443" cy="440736"/>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2037765" y="2141602"/>
            <a:ext cx="813684" cy="84029"/>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82" idx="1"/>
          </p:cNvCxnSpPr>
          <p:nvPr/>
        </p:nvCxnSpPr>
        <p:spPr>
          <a:xfrm>
            <a:off x="2037765" y="2225631"/>
            <a:ext cx="641903" cy="336977"/>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2663637" y="2874791"/>
            <a:ext cx="779528" cy="525008"/>
            <a:chOff x="3871681" y="4639180"/>
            <a:chExt cx="1039371" cy="700010"/>
          </a:xfrm>
        </p:grpSpPr>
        <p:grpSp>
          <p:nvGrpSpPr>
            <p:cNvPr id="92" name="Group 91"/>
            <p:cNvGrpSpPr/>
            <p:nvPr/>
          </p:nvGrpSpPr>
          <p:grpSpPr>
            <a:xfrm>
              <a:off x="3871681" y="4639180"/>
              <a:ext cx="1039371" cy="554256"/>
              <a:chOff x="9821046" y="5658124"/>
              <a:chExt cx="967577" cy="515971"/>
            </a:xfrm>
          </p:grpSpPr>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9633" y="5658124"/>
                <a:ext cx="365423" cy="365423"/>
              </a:xfrm>
              <a:prstGeom prst="rect">
                <a:avLst/>
              </a:prstGeom>
              <a:ln>
                <a:noFill/>
              </a:ln>
            </p:spPr>
          </p:pic>
          <p:pic>
            <p:nvPicPr>
              <p:cNvPr id="94" name="Picture 9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1046" y="5710770"/>
                <a:ext cx="356739" cy="356739"/>
              </a:xfrm>
              <a:prstGeom prst="rect">
                <a:avLst/>
              </a:prstGeom>
              <a:ln>
                <a:noFill/>
              </a:ln>
            </p:spPr>
          </p:pic>
          <p:pic>
            <p:nvPicPr>
              <p:cNvPr id="95" name="Picture 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1837" y="5737309"/>
                <a:ext cx="436786" cy="436786"/>
              </a:xfrm>
              <a:prstGeom prst="rect">
                <a:avLst/>
              </a:prstGeom>
              <a:ln>
                <a:noFill/>
              </a:ln>
            </p:spPr>
          </p:pic>
        </p:grpSp>
        <p:sp>
          <p:nvSpPr>
            <p:cNvPr id="44" name="TextBox 43"/>
            <p:cNvSpPr txBox="1"/>
            <p:nvPr/>
          </p:nvSpPr>
          <p:spPr>
            <a:xfrm>
              <a:off x="4081255" y="5114709"/>
              <a:ext cx="685800" cy="224481"/>
            </a:xfrm>
            <a:prstGeom prst="rect">
              <a:avLst/>
            </a:prstGeom>
            <a:noFill/>
            <a:ln>
              <a:noFill/>
            </a:ln>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Arial"/>
                  <a:ea typeface=""/>
                  <a:cs typeface=""/>
                </a:rPr>
                <a:t>Interviews</a:t>
              </a:r>
            </a:p>
          </p:txBody>
        </p:sp>
      </p:grpSp>
      <p:pic>
        <p:nvPicPr>
          <p:cNvPr id="49" name="Picture 48"/>
          <p:cNvPicPr>
            <a:picLocks/>
          </p:cNvPicPr>
          <p:nvPr/>
        </p:nvPicPr>
        <p:blipFill>
          <a:blip r:embed="rId6" cstate="email">
            <a:extLst>
              <a:ext uri="{28A0092B-C50C-407E-A947-70E740481C1C}">
                <a14:useLocalDpi xmlns:a14="http://schemas.microsoft.com/office/drawing/2010/main"/>
              </a:ext>
            </a:extLst>
          </a:blip>
          <a:stretch>
            <a:fillRect/>
          </a:stretch>
        </p:blipFill>
        <p:spPr>
          <a:xfrm>
            <a:off x="2704208" y="1601852"/>
            <a:ext cx="698385" cy="293128"/>
          </a:xfrm>
          <a:prstGeom prst="rect">
            <a:avLst/>
          </a:prstGeom>
        </p:spPr>
      </p:pic>
      <p:cxnSp>
        <p:nvCxnSpPr>
          <p:cNvPr id="75" name="Straight Arrow Connector 74"/>
          <p:cNvCxnSpPr>
            <a:stCxn id="96" idx="3"/>
            <a:endCxn id="106" idx="1"/>
          </p:cNvCxnSpPr>
          <p:nvPr/>
        </p:nvCxnSpPr>
        <p:spPr>
          <a:xfrm flipV="1">
            <a:off x="3955768" y="1745660"/>
            <a:ext cx="1765661" cy="4668"/>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97" idx="3"/>
            <a:endCxn id="110" idx="1"/>
          </p:cNvCxnSpPr>
          <p:nvPr/>
        </p:nvCxnSpPr>
        <p:spPr>
          <a:xfrm>
            <a:off x="3955768" y="2146972"/>
            <a:ext cx="1765661" cy="2924"/>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00" idx="3"/>
            <a:endCxn id="113" idx="1"/>
          </p:cNvCxnSpPr>
          <p:nvPr/>
        </p:nvCxnSpPr>
        <p:spPr>
          <a:xfrm>
            <a:off x="3955768" y="2569284"/>
            <a:ext cx="1765661" cy="1156"/>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5659146" y="1490675"/>
            <a:ext cx="420164" cy="433926"/>
            <a:chOff x="5979093" y="2787091"/>
            <a:chExt cx="560218" cy="578568"/>
          </a:xfrm>
        </p:grpSpPr>
        <p:pic>
          <p:nvPicPr>
            <p:cNvPr id="106" name="Picture 10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2136" y="2888484"/>
              <a:ext cx="477175" cy="477175"/>
            </a:xfrm>
            <a:prstGeom prst="rect">
              <a:avLst/>
            </a:prstGeom>
          </p:spPr>
        </p:pic>
        <p:pic>
          <p:nvPicPr>
            <p:cNvPr id="64" name="Picture 6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79093" y="2787091"/>
              <a:ext cx="279335" cy="279335"/>
            </a:xfrm>
            <a:prstGeom prst="rect">
              <a:avLst/>
            </a:prstGeom>
            <a:noFill/>
            <a:ln>
              <a:noFill/>
            </a:ln>
          </p:spPr>
        </p:pic>
      </p:grpSp>
      <p:pic>
        <p:nvPicPr>
          <p:cNvPr id="96" name="Picture 9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2017" y="1598453"/>
            <a:ext cx="303750" cy="303750"/>
          </a:xfrm>
          <a:prstGeom prst="rect">
            <a:avLst/>
          </a:prstGeom>
          <a:ln>
            <a:noFill/>
          </a:ln>
        </p:spPr>
      </p:pic>
      <p:pic>
        <p:nvPicPr>
          <p:cNvPr id="97" name="Picture 9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2017" y="1995098"/>
            <a:ext cx="303750" cy="303750"/>
          </a:xfrm>
          <a:prstGeom prst="rect">
            <a:avLst/>
          </a:prstGeom>
          <a:ln>
            <a:noFill/>
          </a:ln>
        </p:spPr>
      </p:pic>
      <p:pic>
        <p:nvPicPr>
          <p:cNvPr id="100" name="Picture 9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2017" y="2417409"/>
            <a:ext cx="303750" cy="303750"/>
          </a:xfrm>
          <a:prstGeom prst="rect">
            <a:avLst/>
          </a:prstGeom>
          <a:ln>
            <a:noFill/>
          </a:ln>
        </p:spPr>
      </p:pic>
      <p:grpSp>
        <p:nvGrpSpPr>
          <p:cNvPr id="109" name="Group 108"/>
          <p:cNvGrpSpPr/>
          <p:nvPr/>
        </p:nvGrpSpPr>
        <p:grpSpPr>
          <a:xfrm>
            <a:off x="5659146" y="1894910"/>
            <a:ext cx="420164" cy="433926"/>
            <a:chOff x="5979093" y="2787091"/>
            <a:chExt cx="560218" cy="578568"/>
          </a:xfrm>
        </p:grpSpPr>
        <p:pic>
          <p:nvPicPr>
            <p:cNvPr id="110" name="Picture 10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2136" y="2888484"/>
              <a:ext cx="477175" cy="477175"/>
            </a:xfrm>
            <a:prstGeom prst="rect">
              <a:avLst/>
            </a:prstGeom>
          </p:spPr>
        </p:pic>
        <p:pic>
          <p:nvPicPr>
            <p:cNvPr id="111" name="Picture 1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79093" y="2787091"/>
              <a:ext cx="279335" cy="279335"/>
            </a:xfrm>
            <a:prstGeom prst="rect">
              <a:avLst/>
            </a:prstGeom>
            <a:noFill/>
            <a:ln>
              <a:noFill/>
            </a:ln>
          </p:spPr>
        </p:pic>
      </p:grpSp>
      <p:grpSp>
        <p:nvGrpSpPr>
          <p:cNvPr id="112" name="Group 111"/>
          <p:cNvGrpSpPr/>
          <p:nvPr/>
        </p:nvGrpSpPr>
        <p:grpSpPr>
          <a:xfrm>
            <a:off x="5659146" y="2315454"/>
            <a:ext cx="420164" cy="433926"/>
            <a:chOff x="5979093" y="2787091"/>
            <a:chExt cx="560218" cy="578568"/>
          </a:xfrm>
        </p:grpSpPr>
        <p:pic>
          <p:nvPicPr>
            <p:cNvPr id="113" name="Picture 1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2136" y="2888484"/>
              <a:ext cx="477175" cy="477175"/>
            </a:xfrm>
            <a:prstGeom prst="rect">
              <a:avLst/>
            </a:prstGeom>
          </p:spPr>
        </p:pic>
        <p:pic>
          <p:nvPicPr>
            <p:cNvPr id="114" name="Picture 1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79093" y="2787091"/>
              <a:ext cx="279335" cy="279335"/>
            </a:xfrm>
            <a:prstGeom prst="rect">
              <a:avLst/>
            </a:prstGeom>
            <a:noFill/>
            <a:ln>
              <a:noFill/>
            </a:ln>
          </p:spPr>
        </p:pic>
      </p:grpSp>
      <p:pic>
        <p:nvPicPr>
          <p:cNvPr id="115" name="Picture 1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90707" y="1601717"/>
            <a:ext cx="287751" cy="287751"/>
          </a:xfrm>
          <a:prstGeom prst="rect">
            <a:avLst/>
          </a:prstGeom>
        </p:spPr>
      </p:pic>
      <p:cxnSp>
        <p:nvCxnSpPr>
          <p:cNvPr id="117" name="Straight Arrow Connector 116"/>
          <p:cNvCxnSpPr>
            <a:stCxn id="106" idx="3"/>
            <a:endCxn id="115" idx="1"/>
          </p:cNvCxnSpPr>
          <p:nvPr/>
        </p:nvCxnSpPr>
        <p:spPr>
          <a:xfrm flipV="1">
            <a:off x="6079309" y="1745593"/>
            <a:ext cx="411398" cy="68"/>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pic>
        <p:nvPicPr>
          <p:cNvPr id="120" name="Picture 1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90707" y="2010866"/>
            <a:ext cx="287751" cy="287751"/>
          </a:xfrm>
          <a:prstGeom prst="rect">
            <a:avLst/>
          </a:prstGeom>
        </p:spPr>
      </p:pic>
      <p:cxnSp>
        <p:nvCxnSpPr>
          <p:cNvPr id="121" name="Straight Arrow Connector 120"/>
          <p:cNvCxnSpPr>
            <a:stCxn id="110" idx="3"/>
            <a:endCxn id="120" idx="1"/>
          </p:cNvCxnSpPr>
          <p:nvPr/>
        </p:nvCxnSpPr>
        <p:spPr>
          <a:xfrm>
            <a:off x="6079309" y="2149896"/>
            <a:ext cx="411398" cy="4846"/>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90707" y="2431787"/>
            <a:ext cx="287751" cy="287751"/>
          </a:xfrm>
          <a:prstGeom prst="rect">
            <a:avLst/>
          </a:prstGeom>
        </p:spPr>
      </p:pic>
      <p:cxnSp>
        <p:nvCxnSpPr>
          <p:cNvPr id="123" name="Straight Arrow Connector 122"/>
          <p:cNvCxnSpPr>
            <a:stCxn id="113" idx="3"/>
            <a:endCxn id="122" idx="1"/>
          </p:cNvCxnSpPr>
          <p:nvPr/>
        </p:nvCxnSpPr>
        <p:spPr>
          <a:xfrm>
            <a:off x="6079309" y="2570440"/>
            <a:ext cx="411398" cy="5222"/>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95" idx="3"/>
            <a:endCxn id="130" idx="1"/>
          </p:cNvCxnSpPr>
          <p:nvPr/>
        </p:nvCxnSpPr>
        <p:spPr>
          <a:xfrm>
            <a:off x="3443165" y="3114535"/>
            <a:ext cx="3015493" cy="4565"/>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58657" y="2965679"/>
            <a:ext cx="306842" cy="306842"/>
          </a:xfrm>
          <a:prstGeom prst="rect">
            <a:avLst/>
          </a:prstGeom>
        </p:spPr>
      </p:pic>
      <p:grpSp>
        <p:nvGrpSpPr>
          <p:cNvPr id="137" name="Group 136"/>
          <p:cNvGrpSpPr/>
          <p:nvPr/>
        </p:nvGrpSpPr>
        <p:grpSpPr>
          <a:xfrm>
            <a:off x="7236548" y="2145631"/>
            <a:ext cx="531799" cy="363341"/>
            <a:chOff x="885524" y="3261622"/>
            <a:chExt cx="945420" cy="645939"/>
          </a:xfrm>
        </p:grpSpPr>
        <p:pic>
          <p:nvPicPr>
            <p:cNvPr id="138" name="Picture 13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5524" y="3261622"/>
              <a:ext cx="580352" cy="580352"/>
            </a:xfrm>
            <a:prstGeom prst="rect">
              <a:avLst/>
            </a:prstGeom>
            <a:ln>
              <a:noFill/>
            </a:ln>
          </p:spPr>
        </p:pic>
        <p:pic>
          <p:nvPicPr>
            <p:cNvPr id="139" name="Picture 13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32445" y="3309062"/>
              <a:ext cx="598499" cy="598499"/>
            </a:xfrm>
            <a:prstGeom prst="rect">
              <a:avLst/>
            </a:prstGeom>
            <a:ln>
              <a:noFill/>
            </a:ln>
          </p:spPr>
        </p:pic>
      </p:grpSp>
      <p:sp>
        <p:nvSpPr>
          <p:cNvPr id="140" name="TextBox 139"/>
          <p:cNvSpPr txBox="1"/>
          <p:nvPr/>
        </p:nvSpPr>
        <p:spPr>
          <a:xfrm>
            <a:off x="7266576" y="2514311"/>
            <a:ext cx="514350" cy="168361"/>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Arial"/>
                <a:ea typeface=""/>
                <a:cs typeface=""/>
              </a:rPr>
              <a:t>Talent </a:t>
            </a:r>
            <a:br>
              <a:rPr kumimoji="0" lang="en-US" sz="675" b="0" i="0" u="none" strike="noStrike" kern="1200" cap="none" spc="0" normalizeH="0" baseline="0" noProof="0" dirty="0">
                <a:ln>
                  <a:noFill/>
                </a:ln>
                <a:solidFill>
                  <a:prstClr val="white"/>
                </a:solidFill>
                <a:effectLst/>
                <a:uLnTx/>
                <a:uFillTx/>
                <a:latin typeface="Arial"/>
                <a:ea typeface=""/>
                <a:cs typeface=""/>
              </a:rPr>
            </a:br>
            <a:r>
              <a:rPr kumimoji="0" lang="en-US" sz="675" b="0" i="0" u="none" strike="noStrike" kern="1200" cap="none" spc="0" normalizeH="0" baseline="0" noProof="0" dirty="0">
                <a:ln>
                  <a:noFill/>
                </a:ln>
                <a:solidFill>
                  <a:prstClr val="white"/>
                </a:solidFill>
                <a:effectLst/>
                <a:uLnTx/>
                <a:uFillTx/>
                <a:latin typeface="Arial"/>
                <a:ea typeface=""/>
                <a:cs typeface=""/>
              </a:rPr>
              <a:t>Decision-makers</a:t>
            </a:r>
          </a:p>
        </p:txBody>
      </p:sp>
      <p:grpSp>
        <p:nvGrpSpPr>
          <p:cNvPr id="141" name="Group 140"/>
          <p:cNvGrpSpPr/>
          <p:nvPr/>
        </p:nvGrpSpPr>
        <p:grpSpPr>
          <a:xfrm>
            <a:off x="1485900" y="1940485"/>
            <a:ext cx="514350" cy="601153"/>
            <a:chOff x="1982922" y="4591484"/>
            <a:chExt cx="685800" cy="801537"/>
          </a:xfrm>
        </p:grpSpPr>
        <p:pic>
          <p:nvPicPr>
            <p:cNvPr id="142" name="Picture 14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28762" y="4591484"/>
              <a:ext cx="594120" cy="594120"/>
            </a:xfrm>
            <a:prstGeom prst="rect">
              <a:avLst/>
            </a:prstGeom>
            <a:ln>
              <a:noFill/>
            </a:ln>
          </p:spPr>
        </p:pic>
        <p:sp>
          <p:nvSpPr>
            <p:cNvPr id="143" name="TextBox 142"/>
            <p:cNvSpPr txBox="1"/>
            <p:nvPr/>
          </p:nvSpPr>
          <p:spPr>
            <a:xfrm>
              <a:off x="1982922" y="5168540"/>
              <a:ext cx="685800" cy="224481"/>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Arial"/>
                  <a:ea typeface=""/>
                  <a:cs typeface=""/>
                </a:rPr>
                <a:t>Psychologist or</a:t>
              </a:r>
              <a:br>
                <a:rPr kumimoji="0" lang="en-US" sz="675" b="0" i="0" u="none" strike="noStrike" kern="1200" cap="none" spc="0" normalizeH="0" baseline="0" noProof="0" dirty="0">
                  <a:ln>
                    <a:noFill/>
                  </a:ln>
                  <a:solidFill>
                    <a:prstClr val="white"/>
                  </a:solidFill>
                  <a:effectLst/>
                  <a:uLnTx/>
                  <a:uFillTx/>
                  <a:latin typeface="Arial"/>
                  <a:ea typeface=""/>
                  <a:cs typeface=""/>
                </a:rPr>
              </a:br>
              <a:r>
                <a:rPr kumimoji="0" lang="en-US" sz="675" b="0" i="0" u="none" strike="noStrike" kern="1200" cap="none" spc="0" normalizeH="0" baseline="0" noProof="0" dirty="0">
                  <a:ln>
                    <a:noFill/>
                  </a:ln>
                  <a:solidFill>
                    <a:prstClr val="white"/>
                  </a:solidFill>
                  <a:effectLst/>
                  <a:uLnTx/>
                  <a:uFillTx/>
                  <a:latin typeface="Arial"/>
                  <a:ea typeface=""/>
                  <a:cs typeface=""/>
                </a:rPr>
                <a:t> HR Practitioner</a:t>
              </a:r>
            </a:p>
          </p:txBody>
        </p:sp>
      </p:grpSp>
      <p:cxnSp>
        <p:nvCxnSpPr>
          <p:cNvPr id="144" name="Straight Arrow Connector 143"/>
          <p:cNvCxnSpPr>
            <a:stCxn id="130" idx="3"/>
          </p:cNvCxnSpPr>
          <p:nvPr/>
        </p:nvCxnSpPr>
        <p:spPr>
          <a:xfrm flipV="1">
            <a:off x="6765499" y="2508972"/>
            <a:ext cx="372339" cy="610129"/>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22" idx="3"/>
          </p:cNvCxnSpPr>
          <p:nvPr/>
        </p:nvCxnSpPr>
        <p:spPr>
          <a:xfrm flipV="1">
            <a:off x="6778458" y="2373277"/>
            <a:ext cx="317996" cy="202385"/>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20" idx="3"/>
          </p:cNvCxnSpPr>
          <p:nvPr/>
        </p:nvCxnSpPr>
        <p:spPr>
          <a:xfrm>
            <a:off x="6778458" y="2154742"/>
            <a:ext cx="317996" cy="77057"/>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15" idx="3"/>
          </p:cNvCxnSpPr>
          <p:nvPr/>
        </p:nvCxnSpPr>
        <p:spPr>
          <a:xfrm>
            <a:off x="6778458" y="1745592"/>
            <a:ext cx="359380" cy="358820"/>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1659834" y="3829680"/>
            <a:ext cx="2822713" cy="871713"/>
          </a:xfrm>
          <a:prstGeom prst="rect">
            <a:avLst/>
          </a:prstGeom>
        </p:spPr>
        <p:txBody>
          <a:bodyPr wrap="square">
            <a:spAutoFit/>
          </a:bodyPr>
          <a:lstStyle/>
          <a:p>
            <a:pPr marL="160735" marR="0" lvl="0" indent="-160735" algn="l" defTabSz="914400" rtl="0" eaLnBrk="1" fontAlgn="auto" latinLnBrk="0" hangingPunct="1">
              <a:lnSpc>
                <a:spcPct val="100000"/>
              </a:lnSpc>
              <a:spcBef>
                <a:spcPts val="0"/>
              </a:spcBef>
              <a:spcAft>
                <a:spcPts val="0"/>
              </a:spcAft>
              <a:buClrTx/>
              <a:buSzTx/>
              <a:buFontTx/>
              <a:buBlip>
                <a:blip r:embed="rId15"/>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Complicated logistics</a:t>
            </a:r>
          </a:p>
          <a:p>
            <a:pPr marL="160735" marR="0" lvl="0" indent="-160735" algn="l" defTabSz="914400" rtl="0" eaLnBrk="1" fontAlgn="auto" latinLnBrk="0" hangingPunct="1">
              <a:lnSpc>
                <a:spcPct val="100000"/>
              </a:lnSpc>
              <a:spcBef>
                <a:spcPts val="0"/>
              </a:spcBef>
              <a:spcAft>
                <a:spcPts val="0"/>
              </a:spcAft>
              <a:buClrTx/>
              <a:buSzTx/>
              <a:buFontTx/>
              <a:buBlip>
                <a:blip r:embed="rId15"/>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Complex talent decision-making</a:t>
            </a:r>
          </a:p>
          <a:p>
            <a:pPr marL="160735" marR="0" lvl="0" indent="-160735" algn="l" defTabSz="914400" rtl="0" eaLnBrk="1" fontAlgn="auto" latinLnBrk="0" hangingPunct="1">
              <a:lnSpc>
                <a:spcPct val="100000"/>
              </a:lnSpc>
              <a:spcBef>
                <a:spcPts val="0"/>
              </a:spcBef>
              <a:spcAft>
                <a:spcPts val="0"/>
              </a:spcAft>
              <a:buClrTx/>
              <a:buSzTx/>
              <a:buFontTx/>
              <a:buBlip>
                <a:blip r:embed="rId15"/>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Increased candidate and user support</a:t>
            </a:r>
          </a:p>
          <a:p>
            <a:pPr marL="160735" marR="0" lvl="0" indent="-160735" algn="l" defTabSz="914400" rtl="0" eaLnBrk="1" fontAlgn="auto" latinLnBrk="0" hangingPunct="1">
              <a:lnSpc>
                <a:spcPct val="100000"/>
              </a:lnSpc>
              <a:spcBef>
                <a:spcPts val="0"/>
              </a:spcBef>
              <a:spcAft>
                <a:spcPts val="0"/>
              </a:spcAft>
              <a:buClrTx/>
              <a:buSzTx/>
              <a:buFontTx/>
              <a:buBlip>
                <a:blip r:embed="rId15"/>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Poor governance and supplier management</a:t>
            </a:r>
          </a:p>
        </p:txBody>
      </p:sp>
      <p:sp>
        <p:nvSpPr>
          <p:cNvPr id="65" name="TextBox 64"/>
          <p:cNvSpPr txBox="1"/>
          <p:nvPr/>
        </p:nvSpPr>
        <p:spPr>
          <a:xfrm>
            <a:off x="2137168" y="1159812"/>
            <a:ext cx="864215" cy="237892"/>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MULTIPLE </a:t>
            </a:r>
            <a:br>
              <a:rPr kumimoji="0" lang="en-US" sz="750" b="1" i="0" u="none" strike="noStrike" kern="1200" cap="none" spc="0" normalizeH="0" baseline="0" noProof="0" dirty="0">
                <a:ln>
                  <a:noFill/>
                </a:ln>
                <a:solidFill>
                  <a:prstClr val="white"/>
                </a:solidFill>
                <a:effectLst/>
                <a:uLnTx/>
                <a:uFillTx/>
                <a:latin typeface="Arial"/>
                <a:ea typeface=""/>
                <a:cs typeface=""/>
              </a:rPr>
            </a:br>
            <a:r>
              <a:rPr kumimoji="0" lang="en-US" sz="750" b="1" i="0" u="none" strike="noStrike" kern="1200" cap="none" spc="0" normalizeH="0" baseline="0" noProof="0" dirty="0">
                <a:ln>
                  <a:noFill/>
                </a:ln>
                <a:solidFill>
                  <a:prstClr val="white"/>
                </a:solidFill>
                <a:effectLst/>
                <a:uLnTx/>
                <a:uFillTx/>
                <a:latin typeface="Arial"/>
                <a:ea typeface=""/>
                <a:cs typeface=""/>
              </a:rPr>
              <a:t>SUPPLIERS &amp; SYSTEMS</a:t>
            </a:r>
          </a:p>
        </p:txBody>
      </p:sp>
      <p:sp>
        <p:nvSpPr>
          <p:cNvPr id="66" name="TextBox 65"/>
          <p:cNvSpPr txBox="1"/>
          <p:nvPr/>
        </p:nvSpPr>
        <p:spPr>
          <a:xfrm>
            <a:off x="3496288" y="1160928"/>
            <a:ext cx="675494" cy="237892"/>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MULTIPLE </a:t>
            </a:r>
            <a:br>
              <a:rPr kumimoji="0" lang="en-US" sz="750" b="1" i="0" u="none" strike="noStrike" kern="1200" cap="none" spc="0" normalizeH="0" baseline="0" noProof="0" dirty="0">
                <a:ln>
                  <a:noFill/>
                </a:ln>
                <a:solidFill>
                  <a:prstClr val="white"/>
                </a:solidFill>
                <a:effectLst/>
                <a:uLnTx/>
                <a:uFillTx/>
                <a:latin typeface="Arial"/>
                <a:ea typeface=""/>
                <a:cs typeface=""/>
              </a:rPr>
            </a:br>
            <a:r>
              <a:rPr kumimoji="0" lang="en-US" sz="750" b="1" i="0" u="none" strike="noStrike" kern="1200" cap="none" spc="0" normalizeH="0" baseline="0" noProof="0" dirty="0">
                <a:ln>
                  <a:noFill/>
                </a:ln>
                <a:solidFill>
                  <a:prstClr val="white"/>
                </a:solidFill>
                <a:effectLst/>
                <a:uLnTx/>
                <a:uFillTx/>
                <a:latin typeface="Arial"/>
                <a:ea typeface=""/>
                <a:cs typeface=""/>
              </a:rPr>
              <a:t>INVITATIONS</a:t>
            </a:r>
          </a:p>
        </p:txBody>
      </p:sp>
      <p:sp>
        <p:nvSpPr>
          <p:cNvPr id="68" name="TextBox 67"/>
          <p:cNvSpPr txBox="1"/>
          <p:nvPr/>
        </p:nvSpPr>
        <p:spPr>
          <a:xfrm>
            <a:off x="5530900" y="1160928"/>
            <a:ext cx="675494" cy="237892"/>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MULTIPLE </a:t>
            </a:r>
            <a:br>
              <a:rPr kumimoji="0" lang="en-US" sz="750" b="1" i="0" u="none" strike="noStrike" kern="1200" cap="none" spc="0" normalizeH="0" baseline="0" noProof="0" dirty="0">
                <a:ln>
                  <a:noFill/>
                </a:ln>
                <a:solidFill>
                  <a:prstClr val="white"/>
                </a:solidFill>
                <a:effectLst/>
                <a:uLnTx/>
                <a:uFillTx/>
                <a:latin typeface="Arial"/>
                <a:ea typeface=""/>
                <a:cs typeface=""/>
              </a:rPr>
            </a:br>
            <a:r>
              <a:rPr kumimoji="0" lang="en-US" sz="750" b="1" i="0" u="none" strike="noStrike" kern="1200" cap="none" spc="0" normalizeH="0" baseline="0" noProof="0" dirty="0">
                <a:ln>
                  <a:noFill/>
                </a:ln>
                <a:solidFill>
                  <a:prstClr val="white"/>
                </a:solidFill>
                <a:effectLst/>
                <a:uLnTx/>
                <a:uFillTx/>
                <a:latin typeface="Arial"/>
                <a:ea typeface=""/>
                <a:cs typeface=""/>
              </a:rPr>
              <a:t>LOGINS</a:t>
            </a:r>
          </a:p>
        </p:txBody>
      </p:sp>
      <p:sp>
        <p:nvSpPr>
          <p:cNvPr id="69" name="TextBox 68"/>
          <p:cNvSpPr txBox="1"/>
          <p:nvPr/>
        </p:nvSpPr>
        <p:spPr>
          <a:xfrm>
            <a:off x="6325529" y="1160928"/>
            <a:ext cx="675494" cy="237892"/>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MULTIPLE </a:t>
            </a:r>
            <a:br>
              <a:rPr kumimoji="0" lang="en-US" sz="750" b="1" i="0" u="none" strike="noStrike" kern="1200" cap="none" spc="0" normalizeH="0" baseline="0" noProof="0" dirty="0">
                <a:ln>
                  <a:noFill/>
                </a:ln>
                <a:solidFill>
                  <a:prstClr val="white"/>
                </a:solidFill>
                <a:effectLst/>
                <a:uLnTx/>
                <a:uFillTx/>
                <a:latin typeface="Arial"/>
                <a:ea typeface=""/>
                <a:cs typeface=""/>
              </a:rPr>
            </a:br>
            <a:r>
              <a:rPr kumimoji="0" lang="en-US" sz="750" b="1" i="0" u="none" strike="noStrike" kern="1200" cap="none" spc="0" normalizeH="0" baseline="0" noProof="0" dirty="0">
                <a:ln>
                  <a:noFill/>
                </a:ln>
                <a:solidFill>
                  <a:prstClr val="white"/>
                </a:solidFill>
                <a:effectLst/>
                <a:uLnTx/>
                <a:uFillTx/>
                <a:latin typeface="Arial"/>
                <a:ea typeface=""/>
                <a:cs typeface=""/>
              </a:rPr>
              <a:t>REPORTS</a:t>
            </a:r>
          </a:p>
        </p:txBody>
      </p:sp>
      <p:sp>
        <p:nvSpPr>
          <p:cNvPr id="70" name="TextBox 69"/>
          <p:cNvSpPr txBox="1"/>
          <p:nvPr/>
        </p:nvSpPr>
        <p:spPr>
          <a:xfrm>
            <a:off x="6296836" y="3317958"/>
            <a:ext cx="675494" cy="237892"/>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UN-SAVED OFF-LINE DATA</a:t>
            </a:r>
          </a:p>
        </p:txBody>
      </p:sp>
      <p:sp>
        <p:nvSpPr>
          <p:cNvPr id="71" name="Rectangle 70"/>
          <p:cNvSpPr/>
          <p:nvPr/>
        </p:nvSpPr>
        <p:spPr>
          <a:xfrm>
            <a:off x="4833847" y="3829680"/>
            <a:ext cx="2729252" cy="871713"/>
          </a:xfrm>
          <a:prstGeom prst="rect">
            <a:avLst/>
          </a:prstGeom>
        </p:spPr>
        <p:txBody>
          <a:bodyPr wrap="square">
            <a:spAutoFit/>
          </a:bodyPr>
          <a:lstStyle/>
          <a:p>
            <a:pPr marL="160735" marR="0" lvl="0" indent="-160735" algn="l" defTabSz="914400" rtl="0" eaLnBrk="1" fontAlgn="auto" latinLnBrk="0" hangingPunct="1">
              <a:lnSpc>
                <a:spcPct val="100000"/>
              </a:lnSpc>
              <a:spcBef>
                <a:spcPts val="0"/>
              </a:spcBef>
              <a:spcAft>
                <a:spcPts val="0"/>
              </a:spcAft>
              <a:buClrTx/>
              <a:buSzTx/>
              <a:buFontTx/>
              <a:buBlip>
                <a:blip r:embed="rId15"/>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Limited management information</a:t>
            </a:r>
          </a:p>
          <a:p>
            <a:pPr marL="160735" marR="0" lvl="0" indent="-160735" algn="l" defTabSz="914400" rtl="0" eaLnBrk="1" fontAlgn="auto" latinLnBrk="0" hangingPunct="1">
              <a:lnSpc>
                <a:spcPct val="100000"/>
              </a:lnSpc>
              <a:spcBef>
                <a:spcPts val="0"/>
              </a:spcBef>
              <a:spcAft>
                <a:spcPts val="0"/>
              </a:spcAft>
              <a:buClrTx/>
              <a:buSzTx/>
              <a:buFontTx/>
              <a:buBlip>
                <a:blip r:embed="rId15"/>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Poor data management</a:t>
            </a:r>
          </a:p>
          <a:p>
            <a:pPr marL="160735" marR="0" lvl="0" indent="-160735" algn="l" defTabSz="914400" rtl="0" eaLnBrk="1" fontAlgn="auto" latinLnBrk="0" hangingPunct="1">
              <a:lnSpc>
                <a:spcPct val="100000"/>
              </a:lnSpc>
              <a:spcBef>
                <a:spcPts val="0"/>
              </a:spcBef>
              <a:spcAft>
                <a:spcPts val="0"/>
              </a:spcAft>
              <a:buClrTx/>
              <a:buSzTx/>
              <a:buFontTx/>
              <a:buBlip>
                <a:blip r:embed="rId15"/>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Inconsistent processes and ‘look and feel’</a:t>
            </a:r>
          </a:p>
          <a:p>
            <a:pPr marL="160735" marR="0" lvl="0" indent="-160735" algn="l" defTabSz="914400" rtl="0" eaLnBrk="1" fontAlgn="auto" latinLnBrk="0" hangingPunct="1">
              <a:lnSpc>
                <a:spcPct val="100000"/>
              </a:lnSpc>
              <a:spcBef>
                <a:spcPts val="0"/>
              </a:spcBef>
              <a:spcAft>
                <a:spcPts val="0"/>
              </a:spcAft>
              <a:buClrTx/>
              <a:buSzTx/>
              <a:buFontTx/>
              <a:buBlip>
                <a:blip r:embed="rId15"/>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Limited control over the process</a:t>
            </a:r>
          </a:p>
        </p:txBody>
      </p:sp>
      <p:grpSp>
        <p:nvGrpSpPr>
          <p:cNvPr id="73" name="Group 72"/>
          <p:cNvGrpSpPr/>
          <p:nvPr/>
        </p:nvGrpSpPr>
        <p:grpSpPr>
          <a:xfrm>
            <a:off x="4506826" y="1782307"/>
            <a:ext cx="610496" cy="589478"/>
            <a:chOff x="4588554" y="2758470"/>
            <a:chExt cx="813994" cy="785970"/>
          </a:xfrm>
        </p:grpSpPr>
        <p:grpSp>
          <p:nvGrpSpPr>
            <p:cNvPr id="74" name="Group 73"/>
            <p:cNvGrpSpPr/>
            <p:nvPr/>
          </p:nvGrpSpPr>
          <p:grpSpPr>
            <a:xfrm>
              <a:off x="4605665" y="2758470"/>
              <a:ext cx="796883" cy="717737"/>
              <a:chOff x="8018654" y="4036572"/>
              <a:chExt cx="834449" cy="751571"/>
            </a:xfrm>
          </p:grpSpPr>
          <p:pic>
            <p:nvPicPr>
              <p:cNvPr id="79" name="Picture 78"/>
              <p:cNvPicPr>
                <a:picLocks noChangeAspect="1"/>
              </p:cNvPicPr>
              <p:nvPr/>
            </p:nvPicPr>
            <p:blipFill>
              <a:blip r:embed="rId1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8431226" y="4036572"/>
                <a:ext cx="421877" cy="421877"/>
              </a:xfrm>
              <a:prstGeom prst="rect">
                <a:avLst/>
              </a:prstGeom>
              <a:ln>
                <a:noFill/>
              </a:ln>
            </p:spPr>
          </p:pic>
          <p:pic>
            <p:nvPicPr>
              <p:cNvPr id="80" name="Picture 7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018654" y="4185030"/>
                <a:ext cx="603113" cy="603113"/>
              </a:xfrm>
              <a:prstGeom prst="rect">
                <a:avLst/>
              </a:prstGeom>
              <a:ln>
                <a:noFill/>
              </a:ln>
            </p:spPr>
          </p:pic>
        </p:grpSp>
        <p:sp>
          <p:nvSpPr>
            <p:cNvPr id="76" name="TextBox 75"/>
            <p:cNvSpPr txBox="1"/>
            <p:nvPr/>
          </p:nvSpPr>
          <p:spPr>
            <a:xfrm>
              <a:off x="4588554" y="3385903"/>
              <a:ext cx="685800" cy="158537"/>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Arial"/>
                  <a:ea typeface=""/>
                  <a:cs typeface=""/>
                </a:rPr>
                <a:t>Test Taker</a:t>
              </a:r>
            </a:p>
          </p:txBody>
        </p:sp>
      </p:grpSp>
      <p:pic>
        <p:nvPicPr>
          <p:cNvPr id="82" name="Picture 8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679668" y="2458676"/>
            <a:ext cx="785190" cy="207864"/>
          </a:xfrm>
          <a:prstGeom prst="rect">
            <a:avLst/>
          </a:prstGeom>
        </p:spPr>
      </p:pic>
      <p:sp>
        <p:nvSpPr>
          <p:cNvPr id="8" name="TextBox 7"/>
          <p:cNvSpPr txBox="1"/>
          <p:nvPr/>
        </p:nvSpPr>
        <p:spPr>
          <a:xfrm>
            <a:off x="7353167" y="1844231"/>
            <a:ext cx="320922" cy="5078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Bradley Hand" charset="0"/>
                <a:ea typeface="Bradley Hand" charset="0"/>
                <a:cs typeface="Bradley Hand" charset="0"/>
              </a:rPr>
              <a:t>?</a:t>
            </a:r>
            <a:endParaRPr kumimoji="0" lang="en-US" sz="1800" b="1" i="0" u="none" strike="noStrike" kern="1200" cap="none" spc="0" normalizeH="0" baseline="0" noProof="0" dirty="0">
              <a:ln>
                <a:noFill/>
              </a:ln>
              <a:solidFill>
                <a:prstClr val="white"/>
              </a:solidFill>
              <a:effectLst/>
              <a:uLnTx/>
              <a:uFillTx/>
              <a:latin typeface="Bradley Hand" charset="0"/>
              <a:ea typeface="Bradley Hand" charset="0"/>
              <a:cs typeface="Bradley Hand" charset="0"/>
            </a:endParaRPr>
          </a:p>
        </p:txBody>
      </p:sp>
      <p:pic>
        <p:nvPicPr>
          <p:cNvPr id="83" name="Picture 82"/>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843001" y="1957167"/>
            <a:ext cx="377128" cy="377128"/>
          </a:xfrm>
          <a:prstGeom prst="rect">
            <a:avLst/>
          </a:prstGeom>
        </p:spPr>
      </p:pic>
    </p:spTree>
    <p:extLst>
      <p:ext uri="{BB962C8B-B14F-4D97-AF65-F5344CB8AC3E}">
        <p14:creationId xmlns:p14="http://schemas.microsoft.com/office/powerpoint/2010/main" val="403246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7349" y="1628764"/>
            <a:ext cx="705365" cy="629363"/>
          </a:xfrm>
          <a:prstGeom prst="round2DiagRect">
            <a:avLst>
              <a:gd name="adj1" fmla="val 8792"/>
              <a:gd name="adj2" fmla="val 0"/>
            </a:avLst>
          </a:prstGeom>
          <a:ln w="50800" cap="sq">
            <a:solidFill>
              <a:schemeClr val="bg2"/>
            </a:solidFill>
            <a:miter lim="800000"/>
          </a:ln>
          <a:effectLst/>
        </p:spPr>
      </p:pic>
      <p:sp>
        <p:nvSpPr>
          <p:cNvPr id="72" name="Title 71"/>
          <p:cNvSpPr>
            <a:spLocks noGrp="1"/>
          </p:cNvSpPr>
          <p:nvPr>
            <p:ph type="title"/>
          </p:nvPr>
        </p:nvSpPr>
        <p:spPr/>
        <p:txBody>
          <a:bodyPr/>
          <a:lstStyle/>
          <a:p>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Delivery with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tts-assess</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50" b="0" i="0" u="none" strike="noStrike" kern="1200" cap="none" spc="0" normalizeH="0" baseline="0" noProof="0">
                <a:ln>
                  <a:noFill/>
                </a:ln>
                <a:solidFill>
                  <a:srgbClr val="FFFFFF"/>
                </a:solidFill>
                <a:effectLst/>
                <a:uLnTx/>
                <a:uFillTx/>
                <a:latin typeface="Helvetica Neue Medium" charset="0"/>
                <a:ea typeface="Helvetica Neue Medium" charset="0"/>
                <a:cs typeface="Helvetica Neue Medium" charset="0"/>
              </a:rPr>
              <a:t>PAGE </a:t>
            </a:r>
            <a:fld id="{4646D39D-72DD-EC43-AE57-0EBBAA7D9A27}" type="slidenum">
              <a:rPr kumimoji="0" lang="en-GB" sz="750" b="0" i="0" u="none" strike="noStrike" kern="1200" cap="none" spc="0" normalizeH="0" baseline="0" noProof="0" smtClean="0">
                <a:ln>
                  <a:noFill/>
                </a:ln>
                <a:solidFill>
                  <a:srgbClr val="FFFFFF"/>
                </a:solidFill>
                <a:effectLst/>
                <a:uLnTx/>
                <a:uFillTx/>
                <a:latin typeface="Helvetica Neue Medium" charset="0"/>
                <a:ea typeface="Helvetica Neue Medium" charset="0"/>
                <a:cs typeface="Helvetica Neue Medium"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750" b="0" i="0" u="none" strike="noStrike" kern="1200" cap="none" spc="0" normalizeH="0" baseline="0" noProof="0" dirty="0">
              <a:ln>
                <a:noFill/>
              </a:ln>
              <a:solidFill>
                <a:srgbClr val="FFFFFF"/>
              </a:solidFill>
              <a:effectLst/>
              <a:uLnTx/>
              <a:uFillTx/>
              <a:latin typeface="Helvetica Neue Medium" charset="0"/>
              <a:ea typeface="Helvetica Neue Medium" charset="0"/>
              <a:cs typeface="Helvetica Neue Medium" charset="0"/>
            </a:endParaRPr>
          </a:p>
        </p:txBody>
      </p:sp>
      <p:sp>
        <p:nvSpPr>
          <p:cNvPr id="156" name="Rectangle 155"/>
          <p:cNvSpPr/>
          <p:nvPr/>
        </p:nvSpPr>
        <p:spPr>
          <a:xfrm>
            <a:off x="1836169" y="3716721"/>
            <a:ext cx="2720057" cy="715837"/>
          </a:xfrm>
          <a:prstGeom prst="rect">
            <a:avLst/>
          </a:prstGeom>
        </p:spPr>
        <p:txBody>
          <a:bodyPr wrap="square">
            <a:spAutoFit/>
          </a:bodyPr>
          <a:lstStyle/>
          <a:p>
            <a:pPr marL="160735" marR="0" lvl="0" indent="-160735" algn="l" defTabSz="914400" rtl="0" eaLnBrk="1" fontAlgn="auto" latinLnBrk="0" hangingPunct="1">
              <a:lnSpc>
                <a:spcPct val="100000"/>
              </a:lnSpc>
              <a:spcBef>
                <a:spcPts val="0"/>
              </a:spcBef>
              <a:spcAft>
                <a:spcPts val="0"/>
              </a:spcAft>
              <a:buClrTx/>
              <a:buSzPct val="150000"/>
              <a:buFontTx/>
              <a:buBlip>
                <a:blip r:embed="rId4"/>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Improved decision-making</a:t>
            </a:r>
          </a:p>
          <a:p>
            <a:pPr marL="160735" marR="0" lvl="0" indent="-160735" algn="l" defTabSz="914400" rtl="0" eaLnBrk="1" fontAlgn="auto" latinLnBrk="0" hangingPunct="1">
              <a:lnSpc>
                <a:spcPct val="100000"/>
              </a:lnSpc>
              <a:spcBef>
                <a:spcPts val="0"/>
              </a:spcBef>
              <a:spcAft>
                <a:spcPts val="0"/>
              </a:spcAft>
              <a:buClrTx/>
              <a:buSzPct val="150000"/>
              <a:buFontTx/>
              <a:buBlip>
                <a:blip r:embed="rId4"/>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Ease of use</a:t>
            </a:r>
          </a:p>
          <a:p>
            <a:pPr marL="160735" marR="0" lvl="0" indent="-160735" algn="l" defTabSz="914400" rtl="0" eaLnBrk="1" fontAlgn="auto" latinLnBrk="0" hangingPunct="1">
              <a:lnSpc>
                <a:spcPct val="100000"/>
              </a:lnSpc>
              <a:spcBef>
                <a:spcPts val="0"/>
              </a:spcBef>
              <a:spcAft>
                <a:spcPts val="0"/>
              </a:spcAft>
              <a:buClrTx/>
              <a:buSzPct val="150000"/>
              <a:buFontTx/>
              <a:buBlip>
                <a:blip r:embed="rId4"/>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Improved candidate experience</a:t>
            </a:r>
          </a:p>
          <a:p>
            <a:pPr marL="160735" marR="0" lvl="0" indent="-160735" algn="l" defTabSz="914400" rtl="0" eaLnBrk="1" fontAlgn="auto" latinLnBrk="0" hangingPunct="1">
              <a:lnSpc>
                <a:spcPct val="100000"/>
              </a:lnSpc>
              <a:spcBef>
                <a:spcPts val="0"/>
              </a:spcBef>
              <a:spcAft>
                <a:spcPts val="0"/>
              </a:spcAft>
              <a:buClrTx/>
              <a:buSzPct val="150000"/>
              <a:buFontTx/>
              <a:buBlip>
                <a:blip r:embed="rId4"/>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Full access to your data</a:t>
            </a:r>
          </a:p>
        </p:txBody>
      </p:sp>
      <p:sp>
        <p:nvSpPr>
          <p:cNvPr id="96" name="TextBox 95"/>
          <p:cNvSpPr txBox="1"/>
          <p:nvPr/>
        </p:nvSpPr>
        <p:spPr>
          <a:xfrm>
            <a:off x="2375045" y="1376459"/>
            <a:ext cx="869121" cy="115624"/>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ONE SYSTEM</a:t>
            </a:r>
          </a:p>
        </p:txBody>
      </p:sp>
      <p:sp>
        <p:nvSpPr>
          <p:cNvPr id="98" name="TextBox 97"/>
          <p:cNvSpPr txBox="1"/>
          <p:nvPr/>
        </p:nvSpPr>
        <p:spPr>
          <a:xfrm>
            <a:off x="5629871" y="1376459"/>
            <a:ext cx="869121" cy="115624"/>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ONE LOGIN</a:t>
            </a:r>
          </a:p>
        </p:txBody>
      </p:sp>
      <p:sp>
        <p:nvSpPr>
          <p:cNvPr id="99" name="TextBox 98"/>
          <p:cNvSpPr txBox="1"/>
          <p:nvPr/>
        </p:nvSpPr>
        <p:spPr>
          <a:xfrm>
            <a:off x="6787982" y="1315325"/>
            <a:ext cx="675494" cy="237892"/>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ONE INTEGRATED </a:t>
            </a:r>
            <a:br>
              <a:rPr kumimoji="0" lang="en-US" sz="750" b="1" i="0" u="none" strike="noStrike" kern="1200" cap="none" spc="0" normalizeH="0" baseline="0" noProof="0" dirty="0">
                <a:ln>
                  <a:noFill/>
                </a:ln>
                <a:solidFill>
                  <a:prstClr val="white"/>
                </a:solidFill>
                <a:effectLst/>
                <a:uLnTx/>
                <a:uFillTx/>
                <a:latin typeface="Arial"/>
                <a:ea typeface=""/>
                <a:cs typeface=""/>
              </a:rPr>
            </a:br>
            <a:r>
              <a:rPr kumimoji="0" lang="en-US" sz="750" b="1" i="0" u="none" strike="noStrike" kern="1200" cap="none" spc="0" normalizeH="0" baseline="0" noProof="0" dirty="0">
                <a:ln>
                  <a:noFill/>
                </a:ln>
                <a:solidFill>
                  <a:prstClr val="white"/>
                </a:solidFill>
                <a:effectLst/>
                <a:uLnTx/>
                <a:uFillTx/>
                <a:latin typeface="Arial"/>
                <a:ea typeface=""/>
                <a:cs typeface=""/>
              </a:rPr>
              <a:t>INTELLIGENT REPORT</a:t>
            </a:r>
          </a:p>
        </p:txBody>
      </p:sp>
      <p:sp>
        <p:nvSpPr>
          <p:cNvPr id="100" name="TextBox 99"/>
          <p:cNvSpPr txBox="1"/>
          <p:nvPr/>
        </p:nvSpPr>
        <p:spPr>
          <a:xfrm>
            <a:off x="3753603" y="1376459"/>
            <a:ext cx="869121" cy="115624"/>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ONE INVITATION</a:t>
            </a:r>
          </a:p>
        </p:txBody>
      </p:sp>
      <p:cxnSp>
        <p:nvCxnSpPr>
          <p:cNvPr id="63" name="Straight Arrow Connector 62"/>
          <p:cNvCxnSpPr>
            <a:stCxn id="16" idx="3"/>
            <a:endCxn id="97" idx="1"/>
          </p:cNvCxnSpPr>
          <p:nvPr/>
        </p:nvCxnSpPr>
        <p:spPr>
          <a:xfrm flipV="1">
            <a:off x="3250247" y="1943445"/>
            <a:ext cx="819432" cy="298046"/>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6" idx="3"/>
            <a:endCxn id="94" idx="1"/>
          </p:cNvCxnSpPr>
          <p:nvPr/>
        </p:nvCxnSpPr>
        <p:spPr>
          <a:xfrm>
            <a:off x="3250246" y="2241491"/>
            <a:ext cx="654176" cy="448078"/>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951111" y="1224692"/>
            <a:ext cx="610496" cy="589478"/>
            <a:chOff x="4588554" y="2758470"/>
            <a:chExt cx="813994" cy="785970"/>
          </a:xfrm>
        </p:grpSpPr>
        <p:grpSp>
          <p:nvGrpSpPr>
            <p:cNvPr id="13" name="Group 12"/>
            <p:cNvGrpSpPr/>
            <p:nvPr/>
          </p:nvGrpSpPr>
          <p:grpSpPr>
            <a:xfrm>
              <a:off x="4605665" y="2758470"/>
              <a:ext cx="796883" cy="717737"/>
              <a:chOff x="8018654" y="4036572"/>
              <a:chExt cx="834449" cy="751571"/>
            </a:xfrm>
          </p:grpSpPr>
          <p:pic>
            <p:nvPicPr>
              <p:cNvPr id="29" name="Picture 28"/>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8431226" y="4036572"/>
                <a:ext cx="421877" cy="421877"/>
              </a:xfrm>
              <a:prstGeom prst="rect">
                <a:avLst/>
              </a:prstGeom>
              <a:ln>
                <a:no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8654" y="4185030"/>
                <a:ext cx="603113" cy="603113"/>
              </a:xfrm>
              <a:prstGeom prst="rect">
                <a:avLst/>
              </a:prstGeom>
              <a:ln>
                <a:noFill/>
              </a:ln>
            </p:spPr>
          </p:pic>
        </p:grpSp>
        <p:sp>
          <p:nvSpPr>
            <p:cNvPr id="18" name="TextBox 17"/>
            <p:cNvSpPr txBox="1"/>
            <p:nvPr/>
          </p:nvSpPr>
          <p:spPr>
            <a:xfrm>
              <a:off x="4588554" y="3385903"/>
              <a:ext cx="685800" cy="158537"/>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Arial"/>
                  <a:ea typeface=""/>
                  <a:cs typeface=""/>
                </a:rPr>
                <a:t>Test Taker</a:t>
              </a:r>
            </a:p>
          </p:txBody>
        </p:sp>
      </p:grpSp>
      <p:grpSp>
        <p:nvGrpSpPr>
          <p:cNvPr id="52" name="Group 51"/>
          <p:cNvGrpSpPr/>
          <p:nvPr/>
        </p:nvGrpSpPr>
        <p:grpSpPr>
          <a:xfrm>
            <a:off x="3904423" y="2503450"/>
            <a:ext cx="779528" cy="525008"/>
            <a:chOff x="3871681" y="4639180"/>
            <a:chExt cx="1039371" cy="700010"/>
          </a:xfrm>
        </p:grpSpPr>
        <p:grpSp>
          <p:nvGrpSpPr>
            <p:cNvPr id="92" name="Group 91"/>
            <p:cNvGrpSpPr/>
            <p:nvPr/>
          </p:nvGrpSpPr>
          <p:grpSpPr>
            <a:xfrm>
              <a:off x="3871681" y="4639180"/>
              <a:ext cx="1039371" cy="554256"/>
              <a:chOff x="9821046" y="5658124"/>
              <a:chExt cx="967577" cy="515971"/>
            </a:xfrm>
          </p:grpSpPr>
          <p:pic>
            <p:nvPicPr>
              <p:cNvPr id="93" name="Picture 9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79633" y="5658124"/>
                <a:ext cx="365423" cy="365423"/>
              </a:xfrm>
              <a:prstGeom prst="rect">
                <a:avLst/>
              </a:prstGeom>
              <a:ln>
                <a:noFill/>
              </a:ln>
            </p:spPr>
          </p:pic>
          <p:pic>
            <p:nvPicPr>
              <p:cNvPr id="94" name="Picture 9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21046" y="5710770"/>
                <a:ext cx="356739" cy="356739"/>
              </a:xfrm>
              <a:prstGeom prst="rect">
                <a:avLst/>
              </a:prstGeom>
              <a:ln>
                <a:noFill/>
              </a:ln>
            </p:spPr>
          </p:pic>
          <p:pic>
            <p:nvPicPr>
              <p:cNvPr id="95" name="Picture 9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51837" y="5737309"/>
                <a:ext cx="436786" cy="436786"/>
              </a:xfrm>
              <a:prstGeom prst="rect">
                <a:avLst/>
              </a:prstGeom>
              <a:ln>
                <a:noFill/>
              </a:ln>
            </p:spPr>
          </p:pic>
        </p:grpSp>
        <p:sp>
          <p:nvSpPr>
            <p:cNvPr id="44" name="TextBox 43"/>
            <p:cNvSpPr txBox="1"/>
            <p:nvPr/>
          </p:nvSpPr>
          <p:spPr>
            <a:xfrm>
              <a:off x="4081255" y="5114709"/>
              <a:ext cx="685800" cy="224481"/>
            </a:xfrm>
            <a:prstGeom prst="rect">
              <a:avLst/>
            </a:prstGeom>
            <a:noFill/>
            <a:ln>
              <a:noFill/>
            </a:ln>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Arial"/>
                  <a:ea typeface=""/>
                  <a:cs typeface=""/>
                </a:rPr>
                <a:t>Interviews</a:t>
              </a:r>
            </a:p>
          </p:txBody>
        </p:sp>
      </p:grpSp>
      <p:cxnSp>
        <p:nvCxnSpPr>
          <p:cNvPr id="78" name="Straight Arrow Connector 77"/>
          <p:cNvCxnSpPr>
            <a:stCxn id="97" idx="3"/>
            <a:endCxn id="57" idx="2"/>
          </p:cNvCxnSpPr>
          <p:nvPr/>
        </p:nvCxnSpPr>
        <p:spPr>
          <a:xfrm>
            <a:off x="4373429" y="1943445"/>
            <a:ext cx="453921" cy="1"/>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57" idx="0"/>
            <a:endCxn id="110" idx="1"/>
          </p:cNvCxnSpPr>
          <p:nvPr/>
        </p:nvCxnSpPr>
        <p:spPr>
          <a:xfrm flipV="1">
            <a:off x="5532714" y="1940082"/>
            <a:ext cx="352777" cy="3364"/>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69679" y="1791569"/>
            <a:ext cx="303750" cy="303750"/>
          </a:xfrm>
          <a:prstGeom prst="rect">
            <a:avLst/>
          </a:prstGeom>
          <a:ln>
            <a:noFill/>
          </a:ln>
        </p:spPr>
      </p:pic>
      <p:pic>
        <p:nvPicPr>
          <p:cNvPr id="115" name="Picture 1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44250" y="2176030"/>
            <a:ext cx="287751" cy="287751"/>
          </a:xfrm>
          <a:prstGeom prst="rect">
            <a:avLst/>
          </a:prstGeom>
        </p:spPr>
      </p:pic>
      <p:cxnSp>
        <p:nvCxnSpPr>
          <p:cNvPr id="121" name="Straight Arrow Connector 120"/>
          <p:cNvCxnSpPr>
            <a:stCxn id="110" idx="3"/>
            <a:endCxn id="115" idx="1"/>
          </p:cNvCxnSpPr>
          <p:nvPr/>
        </p:nvCxnSpPr>
        <p:spPr>
          <a:xfrm>
            <a:off x="6243373" y="1940081"/>
            <a:ext cx="300878" cy="379824"/>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95" idx="3"/>
            <a:endCxn id="130" idx="1"/>
          </p:cNvCxnSpPr>
          <p:nvPr/>
        </p:nvCxnSpPr>
        <p:spPr>
          <a:xfrm flipV="1">
            <a:off x="4683951" y="2742623"/>
            <a:ext cx="1226180" cy="572"/>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10130" y="2589202"/>
            <a:ext cx="306842" cy="306842"/>
          </a:xfrm>
          <a:prstGeom prst="rect">
            <a:avLst/>
          </a:prstGeom>
        </p:spPr>
      </p:pic>
      <p:grpSp>
        <p:nvGrpSpPr>
          <p:cNvPr id="39" name="Group 38"/>
          <p:cNvGrpSpPr/>
          <p:nvPr/>
        </p:nvGrpSpPr>
        <p:grpSpPr>
          <a:xfrm>
            <a:off x="7141452" y="1934223"/>
            <a:ext cx="544379" cy="537041"/>
            <a:chOff x="8024067" y="2389119"/>
            <a:chExt cx="725838" cy="716054"/>
          </a:xfrm>
        </p:grpSpPr>
        <p:grpSp>
          <p:nvGrpSpPr>
            <p:cNvPr id="137" name="Group 136"/>
            <p:cNvGrpSpPr/>
            <p:nvPr/>
          </p:nvGrpSpPr>
          <p:grpSpPr>
            <a:xfrm>
              <a:off x="8024067" y="2389119"/>
              <a:ext cx="709065" cy="484454"/>
              <a:chOff x="885524" y="3261622"/>
              <a:chExt cx="945420" cy="645939"/>
            </a:xfrm>
          </p:grpSpPr>
          <p:pic>
            <p:nvPicPr>
              <p:cNvPr id="138" name="Picture 13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85524" y="3261622"/>
                <a:ext cx="580352" cy="580352"/>
              </a:xfrm>
              <a:prstGeom prst="rect">
                <a:avLst/>
              </a:prstGeom>
              <a:ln>
                <a:noFill/>
              </a:ln>
            </p:spPr>
          </p:pic>
          <p:pic>
            <p:nvPicPr>
              <p:cNvPr id="139" name="Picture 13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2445" y="3309062"/>
                <a:ext cx="598499" cy="598499"/>
              </a:xfrm>
              <a:prstGeom prst="rect">
                <a:avLst/>
              </a:prstGeom>
              <a:ln>
                <a:noFill/>
              </a:ln>
            </p:spPr>
          </p:pic>
        </p:grpSp>
        <p:sp>
          <p:nvSpPr>
            <p:cNvPr id="140" name="TextBox 139"/>
            <p:cNvSpPr txBox="1"/>
            <p:nvPr/>
          </p:nvSpPr>
          <p:spPr>
            <a:xfrm>
              <a:off x="8064105" y="2880692"/>
              <a:ext cx="685800" cy="224481"/>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Arial"/>
                  <a:ea typeface=""/>
                  <a:cs typeface=""/>
                </a:rPr>
                <a:t>Talent </a:t>
              </a:r>
              <a:br>
                <a:rPr kumimoji="0" lang="en-US" sz="675" b="0" i="0" u="none" strike="noStrike" kern="1200" cap="none" spc="0" normalizeH="0" baseline="0" noProof="0" dirty="0">
                  <a:ln>
                    <a:noFill/>
                  </a:ln>
                  <a:solidFill>
                    <a:prstClr val="white"/>
                  </a:solidFill>
                  <a:effectLst/>
                  <a:uLnTx/>
                  <a:uFillTx/>
                  <a:latin typeface="Arial"/>
                  <a:ea typeface=""/>
                  <a:cs typeface=""/>
                </a:rPr>
              </a:br>
              <a:r>
                <a:rPr kumimoji="0" lang="en-US" sz="675" b="0" i="0" u="none" strike="noStrike" kern="1200" cap="none" spc="0" normalizeH="0" baseline="0" noProof="0" dirty="0">
                  <a:ln>
                    <a:noFill/>
                  </a:ln>
                  <a:solidFill>
                    <a:prstClr val="white"/>
                  </a:solidFill>
                  <a:effectLst/>
                  <a:uLnTx/>
                  <a:uFillTx/>
                  <a:latin typeface="Arial"/>
                  <a:ea typeface=""/>
                  <a:cs typeface=""/>
                </a:rPr>
                <a:t>Decision-makers</a:t>
              </a:r>
            </a:p>
          </p:txBody>
        </p:sp>
      </p:grpSp>
      <p:grpSp>
        <p:nvGrpSpPr>
          <p:cNvPr id="141" name="Group 140"/>
          <p:cNvGrpSpPr/>
          <p:nvPr/>
        </p:nvGrpSpPr>
        <p:grpSpPr>
          <a:xfrm>
            <a:off x="1458618" y="1965009"/>
            <a:ext cx="514350" cy="601153"/>
            <a:chOff x="1982922" y="4591484"/>
            <a:chExt cx="685800" cy="801537"/>
          </a:xfrm>
        </p:grpSpPr>
        <p:pic>
          <p:nvPicPr>
            <p:cNvPr id="142" name="Picture 14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028762" y="4591484"/>
              <a:ext cx="594120" cy="594120"/>
            </a:xfrm>
            <a:prstGeom prst="rect">
              <a:avLst/>
            </a:prstGeom>
            <a:ln>
              <a:noFill/>
            </a:ln>
          </p:spPr>
        </p:pic>
        <p:sp>
          <p:nvSpPr>
            <p:cNvPr id="143" name="TextBox 142"/>
            <p:cNvSpPr txBox="1"/>
            <p:nvPr/>
          </p:nvSpPr>
          <p:spPr>
            <a:xfrm>
              <a:off x="1982922" y="5168540"/>
              <a:ext cx="685800" cy="224481"/>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Arial"/>
                  <a:ea typeface=""/>
                  <a:cs typeface=""/>
                </a:rPr>
                <a:t>Psychologist or</a:t>
              </a:r>
              <a:br>
                <a:rPr kumimoji="0" lang="en-US" sz="675" b="0" i="0" u="none" strike="noStrike" kern="1200" cap="none" spc="0" normalizeH="0" baseline="0" noProof="0" dirty="0">
                  <a:ln>
                    <a:noFill/>
                  </a:ln>
                  <a:solidFill>
                    <a:prstClr val="white"/>
                  </a:solidFill>
                  <a:effectLst/>
                  <a:uLnTx/>
                  <a:uFillTx/>
                  <a:latin typeface="Arial"/>
                  <a:ea typeface=""/>
                  <a:cs typeface=""/>
                </a:rPr>
              </a:br>
              <a:r>
                <a:rPr kumimoji="0" lang="en-US" sz="675" b="0" i="0" u="none" strike="noStrike" kern="1200" cap="none" spc="0" normalizeH="0" baseline="0" noProof="0" dirty="0">
                  <a:ln>
                    <a:noFill/>
                  </a:ln>
                  <a:solidFill>
                    <a:prstClr val="white"/>
                  </a:solidFill>
                  <a:effectLst/>
                  <a:uLnTx/>
                  <a:uFillTx/>
                  <a:latin typeface="Arial"/>
                  <a:ea typeface=""/>
                  <a:cs typeface=""/>
                </a:rPr>
                <a:t> HR Practitioner</a:t>
              </a:r>
            </a:p>
          </p:txBody>
        </p:sp>
      </p:grpSp>
      <p:cxnSp>
        <p:nvCxnSpPr>
          <p:cNvPr id="144" name="Straight Arrow Connector 143"/>
          <p:cNvCxnSpPr>
            <a:stCxn id="130" idx="3"/>
            <a:endCxn id="115" idx="1"/>
          </p:cNvCxnSpPr>
          <p:nvPr/>
        </p:nvCxnSpPr>
        <p:spPr>
          <a:xfrm flipV="1">
            <a:off x="6216973" y="2319906"/>
            <a:ext cx="327278" cy="422717"/>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 idx="3"/>
          </p:cNvCxnSpPr>
          <p:nvPr/>
        </p:nvCxnSpPr>
        <p:spPr>
          <a:xfrm>
            <a:off x="6832002" y="2319905"/>
            <a:ext cx="309451" cy="0"/>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823208" y="1685096"/>
            <a:ext cx="420164" cy="433926"/>
            <a:chOff x="5914001" y="2563382"/>
            <a:chExt cx="560218" cy="578568"/>
          </a:xfrm>
        </p:grpSpPr>
        <p:grpSp>
          <p:nvGrpSpPr>
            <p:cNvPr id="109" name="Group 108"/>
            <p:cNvGrpSpPr/>
            <p:nvPr/>
          </p:nvGrpSpPr>
          <p:grpSpPr>
            <a:xfrm>
              <a:off x="5914001" y="2563382"/>
              <a:ext cx="560218" cy="578568"/>
              <a:chOff x="5979093" y="2787091"/>
              <a:chExt cx="560218" cy="578568"/>
            </a:xfrm>
          </p:grpSpPr>
          <p:pic>
            <p:nvPicPr>
              <p:cNvPr id="110" name="Picture 10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062136" y="2888484"/>
                <a:ext cx="477175" cy="477175"/>
              </a:xfrm>
              <a:prstGeom prst="rect">
                <a:avLst/>
              </a:prstGeom>
            </p:spPr>
          </p:pic>
          <p:pic>
            <p:nvPicPr>
              <p:cNvPr id="111" name="Picture 11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979093" y="2787091"/>
                <a:ext cx="279335" cy="279335"/>
              </a:xfrm>
              <a:prstGeom prst="rect">
                <a:avLst/>
              </a:prstGeom>
              <a:noFill/>
              <a:ln>
                <a:noFill/>
              </a:ln>
            </p:spPr>
          </p:pic>
        </p:grpSp>
        <p:pic>
          <p:nvPicPr>
            <p:cNvPr id="36" name="Picture 35"/>
            <p:cNvPicPr>
              <a:picLocks noChangeAspect="1"/>
            </p:cNvPicPr>
            <p:nvPr/>
          </p:nvPicPr>
          <p:blipFill>
            <a:blip r:embed="rId18"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964524" y="2713130"/>
              <a:ext cx="244865" cy="244865"/>
            </a:xfrm>
            <a:prstGeom prst="rect">
              <a:avLst/>
            </a:prstGeom>
          </p:spPr>
        </p:pic>
      </p:grpSp>
      <p:sp>
        <p:nvSpPr>
          <p:cNvPr id="101" name="TextBox 100"/>
          <p:cNvSpPr txBox="1"/>
          <p:nvPr/>
        </p:nvSpPr>
        <p:spPr>
          <a:xfrm>
            <a:off x="5707003" y="2993890"/>
            <a:ext cx="675494" cy="237892"/>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
                <a:cs typeface=""/>
              </a:rPr>
              <a:t>ONE DATABASE </a:t>
            </a:r>
            <a:br>
              <a:rPr kumimoji="0" lang="en-US" sz="750" b="1" i="0" u="none" strike="noStrike" kern="1200" cap="none" spc="0" normalizeH="0" baseline="0" noProof="0" dirty="0">
                <a:ln>
                  <a:noFill/>
                </a:ln>
                <a:solidFill>
                  <a:prstClr val="white"/>
                </a:solidFill>
                <a:effectLst/>
                <a:uLnTx/>
                <a:uFillTx/>
                <a:latin typeface="Arial"/>
                <a:ea typeface=""/>
                <a:cs typeface=""/>
              </a:rPr>
            </a:br>
            <a:r>
              <a:rPr kumimoji="0" lang="en-US" sz="750" b="1" i="0" u="none" strike="noStrike" kern="1200" cap="none" spc="0" normalizeH="0" baseline="0" noProof="0" dirty="0">
                <a:ln>
                  <a:noFill/>
                </a:ln>
                <a:solidFill>
                  <a:prstClr val="white"/>
                </a:solidFill>
                <a:effectLst/>
                <a:uLnTx/>
                <a:uFillTx/>
                <a:latin typeface="Arial"/>
                <a:ea typeface=""/>
                <a:cs typeface=""/>
              </a:rPr>
              <a:t>WITH OFF-LINE DATA</a:t>
            </a:r>
          </a:p>
        </p:txBody>
      </p:sp>
      <p:cxnSp>
        <p:nvCxnSpPr>
          <p:cNvPr id="103" name="Straight Arrow Connector 102"/>
          <p:cNvCxnSpPr>
            <a:stCxn id="142" idx="3"/>
            <a:endCxn id="65" idx="1"/>
          </p:cNvCxnSpPr>
          <p:nvPr/>
        </p:nvCxnSpPr>
        <p:spPr>
          <a:xfrm>
            <a:off x="1938588" y="2187803"/>
            <a:ext cx="465333" cy="1848"/>
          </a:xfrm>
          <a:prstGeom prst="straightConnector1">
            <a:avLst/>
          </a:prstGeom>
          <a:ln w="28575">
            <a:solidFill>
              <a:schemeClr val="bg1"/>
            </a:solidFill>
            <a:prstDash val="sysDash"/>
            <a:tailEnd type="triangle"/>
          </a:ln>
          <a:effectLst/>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703523" y="3716721"/>
            <a:ext cx="2720057" cy="715837"/>
          </a:xfrm>
          <a:prstGeom prst="rect">
            <a:avLst/>
          </a:prstGeom>
        </p:spPr>
        <p:txBody>
          <a:bodyPr wrap="square">
            <a:spAutoFit/>
          </a:bodyPr>
          <a:lstStyle/>
          <a:p>
            <a:pPr marL="160735" marR="0" lvl="0" indent="-160735" algn="l" defTabSz="914400" rtl="0" eaLnBrk="1" fontAlgn="auto" latinLnBrk="0" hangingPunct="1">
              <a:lnSpc>
                <a:spcPct val="100000"/>
              </a:lnSpc>
              <a:spcBef>
                <a:spcPts val="0"/>
              </a:spcBef>
              <a:spcAft>
                <a:spcPts val="0"/>
              </a:spcAft>
              <a:buClrTx/>
              <a:buSzPct val="150000"/>
              <a:buFontTx/>
              <a:buBlip>
                <a:blip r:embed="rId4"/>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Complete management reporting</a:t>
            </a:r>
          </a:p>
          <a:p>
            <a:pPr marL="160735" marR="0" lvl="0" indent="-160735" algn="l" defTabSz="914400" rtl="0" eaLnBrk="1" fontAlgn="auto" latinLnBrk="0" hangingPunct="1">
              <a:lnSpc>
                <a:spcPct val="100000"/>
              </a:lnSpc>
              <a:spcBef>
                <a:spcPts val="0"/>
              </a:spcBef>
              <a:spcAft>
                <a:spcPts val="0"/>
              </a:spcAft>
              <a:buClrTx/>
              <a:buSzPct val="150000"/>
              <a:buFontTx/>
              <a:buBlip>
                <a:blip r:embed="rId4"/>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Consistent look and feel</a:t>
            </a:r>
          </a:p>
          <a:p>
            <a:pPr marL="160735" marR="0" lvl="0" indent="-160735" algn="l" defTabSz="914400" rtl="0" eaLnBrk="1" fontAlgn="auto" latinLnBrk="0" hangingPunct="1">
              <a:lnSpc>
                <a:spcPct val="100000"/>
              </a:lnSpc>
              <a:spcBef>
                <a:spcPts val="0"/>
              </a:spcBef>
              <a:spcAft>
                <a:spcPts val="0"/>
              </a:spcAft>
              <a:buClrTx/>
              <a:buSzPct val="150000"/>
              <a:buFontTx/>
              <a:buBlip>
                <a:blip r:embed="rId4"/>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Consistent process</a:t>
            </a:r>
          </a:p>
          <a:p>
            <a:pPr marL="160735" marR="0" lvl="0" indent="-160735" algn="l" defTabSz="914400" rtl="0" eaLnBrk="1" fontAlgn="auto" latinLnBrk="0" hangingPunct="1">
              <a:lnSpc>
                <a:spcPct val="100000"/>
              </a:lnSpc>
              <a:spcBef>
                <a:spcPts val="0"/>
              </a:spcBef>
              <a:spcAft>
                <a:spcPts val="0"/>
              </a:spcAft>
              <a:buClrTx/>
              <a:buSzPct val="150000"/>
              <a:buFontTx/>
              <a:buBlip>
                <a:blip r:embed="rId4"/>
              </a:buBlip>
              <a:tabLst/>
              <a:defRPr/>
            </a:pPr>
            <a:r>
              <a:rPr kumimoji="0" lang="en-US" sz="1013" b="0" i="0" u="none" strike="noStrike" kern="1200" cap="none" spc="0" normalizeH="0" baseline="0" noProof="0" dirty="0">
                <a:ln>
                  <a:noFill/>
                </a:ln>
                <a:solidFill>
                  <a:prstClr val="white"/>
                </a:solidFill>
                <a:effectLst/>
                <a:uLnTx/>
                <a:uFillTx/>
                <a:latin typeface="Arial"/>
                <a:ea typeface=""/>
                <a:cs typeface=""/>
              </a:rPr>
              <a:t>Simplified vendor management</a:t>
            </a:r>
          </a:p>
        </p:txBody>
      </p:sp>
      <p:grpSp>
        <p:nvGrpSpPr>
          <p:cNvPr id="3" name="Group 2"/>
          <p:cNvGrpSpPr/>
          <p:nvPr/>
        </p:nvGrpSpPr>
        <p:grpSpPr>
          <a:xfrm>
            <a:off x="2399185" y="1777426"/>
            <a:ext cx="851062" cy="907176"/>
            <a:chOff x="1674913" y="2369901"/>
            <a:chExt cx="1134749" cy="1209568"/>
          </a:xfrm>
        </p:grpSpPr>
        <p:grpSp>
          <p:nvGrpSpPr>
            <p:cNvPr id="17" name="Group 16"/>
            <p:cNvGrpSpPr/>
            <p:nvPr/>
          </p:nvGrpSpPr>
          <p:grpSpPr>
            <a:xfrm>
              <a:off x="1674913" y="2369901"/>
              <a:ext cx="1134749" cy="1209568"/>
              <a:chOff x="1520542" y="2331058"/>
              <a:chExt cx="1134749" cy="1209568"/>
            </a:xfrm>
          </p:grpSpPr>
          <p:sp>
            <p:nvSpPr>
              <p:cNvPr id="16" name="Rounded Rectangle 15"/>
              <p:cNvSpPr/>
              <p:nvPr/>
            </p:nvSpPr>
            <p:spPr>
              <a:xfrm>
                <a:off x="1520542" y="2358996"/>
                <a:ext cx="1134749" cy="1181630"/>
              </a:xfrm>
              <a:prstGeom prst="roundRect">
                <a:avLst>
                  <a:gd name="adj" fmla="val 8518"/>
                </a:avLst>
              </a:prstGeom>
              <a:solidFill>
                <a:schemeClr val="bg1"/>
              </a:solidFill>
              <a:ln>
                <a:solidFill>
                  <a:schemeClr val="bg1"/>
                </a:solidFill>
              </a:ln>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 name="Group 14"/>
              <p:cNvGrpSpPr/>
              <p:nvPr/>
            </p:nvGrpSpPr>
            <p:grpSpPr>
              <a:xfrm>
                <a:off x="1526857" y="2331058"/>
                <a:ext cx="1099268" cy="1099268"/>
                <a:chOff x="1711415" y="2331058"/>
                <a:chExt cx="1099268" cy="1099268"/>
              </a:xfrm>
            </p:grpSpPr>
            <p:pic>
              <p:nvPicPr>
                <p:cNvPr id="65" name="Picture 64"/>
                <p:cNvPicPr>
                  <a:picLocks noChangeAspect="1"/>
                </p:cNvPicPr>
                <p:nvPr/>
              </p:nvPicPr>
              <p:blipFill>
                <a:blip r:embed="rId19">
                  <a:extLst>
                    <a:ext uri="{BEBA8EAE-BF5A-486C-A8C5-ECC9F3942E4B}">
                      <a14:imgProps xmlns:a14="http://schemas.microsoft.com/office/drawing/2010/main">
                        <a14:imgLayer r:embed="rId20">
                          <a14:imgEffect>
                            <a14:saturation sat="400000"/>
                          </a14:imgEffect>
                        </a14:imgLayer>
                      </a14:imgProps>
                    </a:ext>
                    <a:ext uri="{28A0092B-C50C-407E-A947-70E740481C1C}">
                      <a14:useLocalDpi xmlns:a14="http://schemas.microsoft.com/office/drawing/2010/main"/>
                    </a:ext>
                  </a:extLst>
                </a:blip>
                <a:stretch>
                  <a:fillRect/>
                </a:stretch>
              </p:blipFill>
              <p:spPr>
                <a:xfrm>
                  <a:off x="1711415" y="2331058"/>
                  <a:ext cx="1099268" cy="1099268"/>
                </a:xfrm>
                <a:prstGeom prst="rect">
                  <a:avLst/>
                </a:prstGeom>
              </p:spPr>
            </p:pic>
            <p:pic>
              <p:nvPicPr>
                <p:cNvPr id="49" name="Picture 48"/>
                <p:cNvPicPr>
                  <a:picLocks/>
                </p:cNvPicPr>
                <p:nvPr/>
              </p:nvPicPr>
              <p:blipFill>
                <a:blip r:embed="rId21" cstate="email">
                  <a:extLst>
                    <a:ext uri="{28A0092B-C50C-407E-A947-70E740481C1C}">
                      <a14:useLocalDpi xmlns:a14="http://schemas.microsoft.com/office/drawing/2010/main"/>
                    </a:ext>
                  </a:extLst>
                </a:blip>
                <a:stretch>
                  <a:fillRect/>
                </a:stretch>
              </p:blipFill>
              <p:spPr>
                <a:xfrm>
                  <a:off x="2081086" y="2721887"/>
                  <a:ext cx="435082" cy="182614"/>
                </a:xfrm>
                <a:prstGeom prst="rect">
                  <a:avLst/>
                </a:prstGeom>
              </p:spPr>
            </p:pic>
          </p:grpSp>
          <p:pic>
            <p:nvPicPr>
              <p:cNvPr id="79" name="Picture 78" descr="ASSESS HIGH RES.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698516" y="3133568"/>
                <a:ext cx="815690" cy="318769"/>
              </a:xfrm>
              <a:prstGeom prst="rect">
                <a:avLst/>
              </a:prstGeom>
            </p:spPr>
          </p:pic>
        </p:grpSp>
        <p:pic>
          <p:nvPicPr>
            <p:cNvPr id="56" name="Picture 5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815782" y="2976040"/>
              <a:ext cx="473157" cy="125259"/>
            </a:xfrm>
            <a:prstGeom prst="rect">
              <a:avLst/>
            </a:prstGeom>
          </p:spPr>
        </p:pic>
      </p:grpSp>
      <p:pic>
        <p:nvPicPr>
          <p:cNvPr id="58" name="Picture 57"/>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2894175" y="2186239"/>
            <a:ext cx="176561" cy="176561"/>
          </a:xfrm>
          <a:prstGeom prst="rect">
            <a:avLst/>
          </a:prstGeom>
        </p:spPr>
      </p:pic>
    </p:spTree>
    <p:extLst>
      <p:ext uri="{BB962C8B-B14F-4D97-AF65-F5344CB8AC3E}">
        <p14:creationId xmlns:p14="http://schemas.microsoft.com/office/powerpoint/2010/main" val="19580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6"/>
                                        </p:tgtEl>
                                        <p:attrNameLst>
                                          <p:attrName>style.visibility</p:attrName>
                                        </p:attrNameLst>
                                      </p:cBhvr>
                                      <p:to>
                                        <p:strVal val="visible"/>
                                      </p:to>
                                    </p:set>
                                    <p:animEffect transition="in" filter="wipe(up)">
                                      <p:cBhvr>
                                        <p:cTn id="7" dur="3000"/>
                                        <p:tgtEl>
                                          <p:spTgt spid="156"/>
                                        </p:tgtEl>
                                      </p:cBhvr>
                                    </p:animEffect>
                                  </p:childTnLst>
                                </p:cTn>
                              </p:par>
                            </p:childTnLst>
                          </p:cTn>
                        </p:par>
                        <p:par>
                          <p:cTn id="8" fill="hold">
                            <p:stCondLst>
                              <p:cond delay="4000"/>
                            </p:stCondLst>
                            <p:childTnLst>
                              <p:par>
                                <p:cTn id="9" presetID="22" presetClass="entr" presetSubtype="1" fill="hold" grpId="0" nodeType="afterEffect">
                                  <p:stCondLst>
                                    <p:cond delay="1000"/>
                                  </p:stCondLst>
                                  <p:childTnLst>
                                    <p:set>
                                      <p:cBhvr>
                                        <p:cTn id="10" dur="1" fill="hold">
                                          <p:stCondLst>
                                            <p:cond delay="0"/>
                                          </p:stCondLst>
                                        </p:cTn>
                                        <p:tgtEl>
                                          <p:spTgt spid="55"/>
                                        </p:tgtEl>
                                        <p:attrNameLst>
                                          <p:attrName>style.visibility</p:attrName>
                                        </p:attrNameLst>
                                      </p:cBhvr>
                                      <p:to>
                                        <p:strVal val="visible"/>
                                      </p:to>
                                    </p:set>
                                    <p:animEffect transition="in" filter="wipe(up)">
                                      <p:cBhvr>
                                        <p:cTn id="11" dur="3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duotone>
              <a:schemeClr val="bg2">
                <a:shade val="45000"/>
                <a:satMod val="135000"/>
              </a:schemeClr>
              <a:prstClr val="white"/>
            </a:duotone>
            <a:alphaModFix amt="34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4428906" y="-1513874"/>
            <a:ext cx="9878276" cy="6067213"/>
          </a:xfrm>
          <a:prstGeom prst="rect">
            <a:avLst/>
          </a:prstGeom>
        </p:spPr>
      </p:pic>
      <p:sp>
        <p:nvSpPr>
          <p:cNvPr id="4" name="Title 1"/>
          <p:cNvSpPr>
            <a:spLocks noGrp="1"/>
          </p:cNvSpPr>
          <p:nvPr>
            <p:ph type="title"/>
          </p:nvPr>
        </p:nvSpPr>
        <p:spPr/>
        <p:txBody>
          <a:bodyPr/>
          <a:lstStyle/>
          <a:p>
            <a:r>
              <a:rPr lang="en-US" dirty="0"/>
              <a:t>Our </a:t>
            </a:r>
            <a:r>
              <a:rPr lang="en-US" b="1" dirty="0"/>
              <a:t>technology</a:t>
            </a:r>
          </a:p>
        </p:txBody>
      </p:sp>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7503" y="1451088"/>
            <a:ext cx="3411520" cy="2482574"/>
          </a:xfrm>
          <a:prstGeom prst="rect">
            <a:avLst/>
          </a:prstGeom>
        </p:spPr>
      </p:pic>
      <p:sp>
        <p:nvSpPr>
          <p:cNvPr id="5" name="TextBox 4"/>
          <p:cNvSpPr txBox="1"/>
          <p:nvPr/>
        </p:nvSpPr>
        <p:spPr>
          <a:xfrm>
            <a:off x="4965143" y="2956112"/>
            <a:ext cx="2266442" cy="1477328"/>
          </a:xfrm>
          <a:prstGeom prst="rect">
            <a:avLst/>
          </a:prstGeom>
          <a:noFill/>
        </p:spPr>
        <p:txBody>
          <a:bodyPr wrap="square" rtlCol="0">
            <a:spAutoFit/>
          </a:bodyPr>
          <a:lstStyle/>
          <a:p>
            <a:pPr algn="l"/>
            <a:r>
              <a:rPr lang="en-GB" sz="1800" b="1" dirty="0">
                <a:latin typeface="Helvetica Neue" charset="0"/>
                <a:ea typeface="Helvetica Neue" charset="0"/>
                <a:cs typeface="Helvetica Neue" charset="0"/>
              </a:rPr>
              <a:t>Cloud </a:t>
            </a:r>
            <a:r>
              <a:rPr lang="en-GB" sz="1800" dirty="0">
                <a:latin typeface="Helvetica Neue" charset="0"/>
                <a:ea typeface="Helvetica Neue" charset="0"/>
                <a:cs typeface="Helvetica Neue" charset="0"/>
              </a:rPr>
              <a:t>based</a:t>
            </a:r>
          </a:p>
          <a:p>
            <a:pPr algn="l"/>
            <a:r>
              <a:rPr lang="en-GB" sz="1800" b="1" dirty="0">
                <a:solidFill>
                  <a:schemeClr val="accent2"/>
                </a:solidFill>
                <a:latin typeface="Helvetica Neue" charset="0"/>
                <a:ea typeface="Helvetica Neue" charset="0"/>
                <a:cs typeface="Helvetica Neue" charset="0"/>
              </a:rPr>
              <a:t>AWS </a:t>
            </a:r>
            <a:r>
              <a:rPr lang="en-GB" sz="1800" dirty="0">
                <a:solidFill>
                  <a:schemeClr val="accent2"/>
                </a:solidFill>
                <a:latin typeface="Helvetica Neue" charset="0"/>
                <a:ea typeface="Helvetica Neue" charset="0"/>
                <a:cs typeface="Helvetica Neue" charset="0"/>
              </a:rPr>
              <a:t>hosted</a:t>
            </a:r>
          </a:p>
          <a:p>
            <a:pPr algn="l"/>
            <a:r>
              <a:rPr lang="en-GB" sz="1800" b="1" dirty="0">
                <a:solidFill>
                  <a:schemeClr val="accent3"/>
                </a:solidFill>
                <a:latin typeface="Helvetica Neue" charset="0"/>
                <a:ea typeface="Helvetica Neue" charset="0"/>
                <a:cs typeface="Helvetica Neue" charset="0"/>
              </a:rPr>
              <a:t>Advanced </a:t>
            </a:r>
            <a:r>
              <a:rPr lang="en-GB" sz="1800" dirty="0">
                <a:solidFill>
                  <a:schemeClr val="accent3"/>
                </a:solidFill>
                <a:latin typeface="Helvetica Neue" charset="0"/>
                <a:ea typeface="Helvetica Neue" charset="0"/>
                <a:cs typeface="Helvetica Neue" charset="0"/>
              </a:rPr>
              <a:t>security</a:t>
            </a:r>
          </a:p>
          <a:p>
            <a:pPr algn="l"/>
            <a:r>
              <a:rPr lang="en-GB" sz="1800" b="1" dirty="0">
                <a:solidFill>
                  <a:schemeClr val="accent1"/>
                </a:solidFill>
                <a:latin typeface="Helvetica Neue" charset="0"/>
                <a:ea typeface="Helvetica Neue" charset="0"/>
                <a:cs typeface="Helvetica Neue" charset="0"/>
              </a:rPr>
              <a:t>Help-desk</a:t>
            </a:r>
            <a:r>
              <a:rPr lang="en-GB" sz="1800" dirty="0">
                <a:solidFill>
                  <a:schemeClr val="accent1"/>
                </a:solidFill>
                <a:latin typeface="Helvetica Neue" charset="0"/>
                <a:ea typeface="Helvetica Neue" charset="0"/>
                <a:cs typeface="Helvetica Neue" charset="0"/>
              </a:rPr>
              <a:t> support</a:t>
            </a:r>
          </a:p>
          <a:p>
            <a:pPr algn="l"/>
            <a:r>
              <a:rPr lang="en-GB" sz="1800" b="1" dirty="0">
                <a:solidFill>
                  <a:schemeClr val="accent5"/>
                </a:solidFill>
                <a:latin typeface="Helvetica Neue" charset="0"/>
                <a:ea typeface="Helvetica Neue" charset="0"/>
                <a:cs typeface="Helvetica Neue" charset="0"/>
              </a:rPr>
              <a:t>No</a:t>
            </a:r>
            <a:r>
              <a:rPr lang="en-GB" sz="1800" dirty="0">
                <a:solidFill>
                  <a:schemeClr val="accent5"/>
                </a:solidFill>
                <a:latin typeface="Helvetica Neue" charset="0"/>
                <a:ea typeface="Helvetica Neue" charset="0"/>
                <a:cs typeface="Helvetica Neue" charset="0"/>
              </a:rPr>
              <a:t> licenses</a:t>
            </a:r>
          </a:p>
        </p:txBody>
      </p:sp>
      <p:sp>
        <p:nvSpPr>
          <p:cNvPr id="7" name="TextBox 6"/>
          <p:cNvSpPr txBox="1"/>
          <p:nvPr/>
        </p:nvSpPr>
        <p:spPr>
          <a:xfrm>
            <a:off x="4965143" y="1215047"/>
            <a:ext cx="2299027" cy="1477328"/>
          </a:xfrm>
          <a:prstGeom prst="rect">
            <a:avLst/>
          </a:prstGeom>
          <a:noFill/>
        </p:spPr>
        <p:txBody>
          <a:bodyPr wrap="none" rtlCol="0">
            <a:spAutoFit/>
          </a:bodyPr>
          <a:lstStyle/>
          <a:p>
            <a:pPr algn="l"/>
            <a:r>
              <a:rPr lang="en-GB" sz="1800" b="1" dirty="0">
                <a:latin typeface="Helvetica Neue" charset="0"/>
                <a:ea typeface="Helvetica Neue" charset="0"/>
                <a:cs typeface="Helvetica Neue" charset="0"/>
              </a:rPr>
              <a:t>290</a:t>
            </a:r>
            <a:r>
              <a:rPr lang="en-GB" sz="1800" dirty="0">
                <a:latin typeface="Helvetica Neue" charset="0"/>
                <a:ea typeface="Helvetica Neue" charset="0"/>
                <a:cs typeface="Helvetica Neue" charset="0"/>
              </a:rPr>
              <a:t> Clients</a:t>
            </a:r>
          </a:p>
          <a:p>
            <a:pPr algn="l"/>
            <a:r>
              <a:rPr lang="en-GB" sz="1800" b="1" dirty="0">
                <a:solidFill>
                  <a:schemeClr val="accent3"/>
                </a:solidFill>
                <a:latin typeface="Helvetica Neue" charset="0"/>
                <a:ea typeface="Helvetica Neue" charset="0"/>
                <a:cs typeface="Helvetica Neue" charset="0"/>
              </a:rPr>
              <a:t>16,000</a:t>
            </a:r>
            <a:r>
              <a:rPr lang="en-GB" sz="1800" dirty="0">
                <a:solidFill>
                  <a:schemeClr val="accent3"/>
                </a:solidFill>
                <a:latin typeface="Helvetica Neue" charset="0"/>
                <a:ea typeface="Helvetica Neue" charset="0"/>
                <a:cs typeface="Helvetica Neue" charset="0"/>
              </a:rPr>
              <a:t> Projects</a:t>
            </a:r>
          </a:p>
          <a:p>
            <a:pPr algn="l"/>
            <a:r>
              <a:rPr lang="en-GB" sz="1800" b="1" dirty="0">
                <a:solidFill>
                  <a:schemeClr val="accent2"/>
                </a:solidFill>
                <a:latin typeface="Helvetica Neue" charset="0"/>
                <a:ea typeface="Helvetica Neue" charset="0"/>
                <a:cs typeface="Helvetica Neue" charset="0"/>
              </a:rPr>
              <a:t>75,000</a:t>
            </a:r>
            <a:r>
              <a:rPr lang="en-GB" sz="1800" dirty="0">
                <a:solidFill>
                  <a:schemeClr val="accent2"/>
                </a:solidFill>
                <a:latin typeface="Helvetica Neue" charset="0"/>
                <a:ea typeface="Helvetica Neue" charset="0"/>
                <a:cs typeface="Helvetica Neue" charset="0"/>
              </a:rPr>
              <a:t> Participants</a:t>
            </a:r>
          </a:p>
          <a:p>
            <a:pPr algn="l"/>
            <a:r>
              <a:rPr lang="en-GB" sz="1800" b="1" dirty="0">
                <a:solidFill>
                  <a:schemeClr val="accent4"/>
                </a:solidFill>
                <a:latin typeface="Helvetica Neue" charset="0"/>
                <a:ea typeface="Helvetica Neue" charset="0"/>
                <a:cs typeface="Helvetica Neue" charset="0"/>
              </a:rPr>
              <a:t>415,000</a:t>
            </a:r>
            <a:r>
              <a:rPr lang="en-GB" sz="1800" dirty="0">
                <a:solidFill>
                  <a:schemeClr val="accent4"/>
                </a:solidFill>
                <a:latin typeface="Helvetica Neue" charset="0"/>
                <a:ea typeface="Helvetica Neue" charset="0"/>
                <a:cs typeface="Helvetica Neue" charset="0"/>
              </a:rPr>
              <a:t> Instruments</a:t>
            </a:r>
          </a:p>
          <a:p>
            <a:pPr algn="l"/>
            <a:r>
              <a:rPr lang="en-GB" sz="1800" b="1" dirty="0">
                <a:solidFill>
                  <a:schemeClr val="accent5"/>
                </a:solidFill>
                <a:latin typeface="Helvetica Neue" charset="0"/>
                <a:ea typeface="Helvetica Neue" charset="0"/>
                <a:cs typeface="Helvetica Neue" charset="0"/>
              </a:rPr>
              <a:t>2,600,000</a:t>
            </a:r>
            <a:r>
              <a:rPr lang="en-GB" sz="1800" dirty="0">
                <a:solidFill>
                  <a:schemeClr val="accent5"/>
                </a:solidFill>
                <a:latin typeface="Helvetica Neue" charset="0"/>
                <a:ea typeface="Helvetica Neue" charset="0"/>
                <a:cs typeface="Helvetica Neue" charset="0"/>
              </a:rPr>
              <a:t> Scores</a:t>
            </a:r>
          </a:p>
        </p:txBody>
      </p:sp>
      <p:sp>
        <p:nvSpPr>
          <p:cNvPr id="8" name="TextBox 7"/>
          <p:cNvSpPr txBox="1"/>
          <p:nvPr/>
        </p:nvSpPr>
        <p:spPr>
          <a:xfrm>
            <a:off x="1331775" y="4001661"/>
            <a:ext cx="2481770" cy="369332"/>
          </a:xfrm>
          <a:prstGeom prst="rect">
            <a:avLst/>
          </a:prstGeom>
          <a:noFill/>
        </p:spPr>
        <p:txBody>
          <a:bodyPr wrap="none" rtlCol="0">
            <a:spAutoFit/>
          </a:bodyPr>
          <a:lstStyle/>
          <a:p>
            <a:r>
              <a:rPr lang="is-IS" sz="1800" b="1" dirty="0">
                <a:latin typeface="Helvetica Neue" charset="0"/>
                <a:ea typeface="Helvetica Neue" charset="0"/>
                <a:cs typeface="Helvetica Neue" charset="0"/>
              </a:rPr>
              <a:t>62,500 </a:t>
            </a:r>
            <a:r>
              <a:rPr lang="en-GB" sz="1800" dirty="0">
                <a:latin typeface="Helvetica Neue" charset="0"/>
                <a:ea typeface="Helvetica Neue" charset="0"/>
                <a:cs typeface="Helvetica Neue" charset="0"/>
              </a:rPr>
              <a:t>Match Reports</a:t>
            </a:r>
          </a:p>
        </p:txBody>
      </p:sp>
      <p:sp>
        <p:nvSpPr>
          <p:cNvPr id="2" name="Slide Number Placeholder 1"/>
          <p:cNvSpPr>
            <a:spLocks noGrp="1"/>
          </p:cNvSpPr>
          <p:nvPr>
            <p:ph type="sldNum" sz="quarter" idx="10"/>
          </p:nvPr>
        </p:nvSpPr>
        <p:spPr/>
        <p:txBody>
          <a:bodyPr/>
          <a:lstStyle/>
          <a:p>
            <a:pPr>
              <a:defRPr/>
            </a:pPr>
            <a:r>
              <a:rPr lang="en-GB"/>
              <a:t>PAGE </a:t>
            </a:r>
            <a:fld id="{B016EB64-D1CE-C142-9649-79488BC5A1DA}" type="slidenum">
              <a:rPr lang="en-GB" smtClean="0"/>
              <a:pPr>
                <a:defRPr/>
              </a:pPr>
              <a:t>13</a:t>
            </a:fld>
            <a:endParaRPr lang="en-GB" dirty="0"/>
          </a:p>
        </p:txBody>
      </p:sp>
    </p:spTree>
    <p:extLst>
      <p:ext uri="{BB962C8B-B14F-4D97-AF65-F5344CB8AC3E}">
        <p14:creationId xmlns:p14="http://schemas.microsoft.com/office/powerpoint/2010/main" val="26212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ZA" sz="975" dirty="0"/>
              <a:t>TTS provides a full range of </a:t>
            </a:r>
            <a:r>
              <a:rPr lang="en-ZA" sz="975" b="1" dirty="0"/>
              <a:t>research services</a:t>
            </a:r>
            <a:r>
              <a:rPr lang="en-ZA" sz="975" dirty="0"/>
              <a:t> including:</a:t>
            </a:r>
          </a:p>
          <a:p>
            <a:pPr lvl="1"/>
            <a:r>
              <a:rPr lang="en-ZA" sz="975" dirty="0"/>
              <a:t>Norm studies</a:t>
            </a:r>
          </a:p>
          <a:p>
            <a:pPr lvl="1"/>
            <a:r>
              <a:rPr lang="en-ZA" sz="975" dirty="0"/>
              <a:t>Reliability studies</a:t>
            </a:r>
          </a:p>
          <a:p>
            <a:pPr lvl="1"/>
            <a:r>
              <a:rPr lang="en-ZA" sz="975" dirty="0"/>
              <a:t>Validation studies</a:t>
            </a:r>
          </a:p>
          <a:p>
            <a:pPr lvl="1"/>
            <a:r>
              <a:rPr lang="en-ZA" sz="975" dirty="0"/>
              <a:t>Fairness and EE flow trough analysis</a:t>
            </a:r>
          </a:p>
          <a:p>
            <a:pPr lvl="1"/>
            <a:r>
              <a:rPr lang="en-ZA" sz="975" dirty="0"/>
              <a:t>Questionnaire design</a:t>
            </a:r>
          </a:p>
          <a:p>
            <a:r>
              <a:rPr lang="en-GB" sz="975" dirty="0"/>
              <a:t>In most cases*, the research services mentioned above are provided </a:t>
            </a:r>
            <a:r>
              <a:rPr lang="en-GB" sz="975" b="1" dirty="0"/>
              <a:t>free of charge</a:t>
            </a:r>
            <a:r>
              <a:rPr lang="en-GB" sz="975" dirty="0"/>
              <a:t> if:</a:t>
            </a:r>
          </a:p>
          <a:p>
            <a:pPr lvl="1"/>
            <a:r>
              <a:rPr lang="en-GB" sz="975" dirty="0"/>
              <a:t>assessment results are used for research purposes only</a:t>
            </a:r>
          </a:p>
          <a:p>
            <a:pPr lvl="1"/>
            <a:r>
              <a:rPr lang="en-GB" sz="975" dirty="0"/>
              <a:t>the sample includes at least one product provided by TTS</a:t>
            </a:r>
          </a:p>
          <a:p>
            <a:pPr lvl="1"/>
            <a:r>
              <a:rPr lang="en-GB" sz="975" dirty="0"/>
              <a:t>data is available in an accessible format</a:t>
            </a:r>
          </a:p>
        </p:txBody>
      </p:sp>
      <p:sp>
        <p:nvSpPr>
          <p:cNvPr id="15" name="Content Placeholder 14"/>
          <p:cNvSpPr>
            <a:spLocks noGrp="1"/>
          </p:cNvSpPr>
          <p:nvPr>
            <p:ph sz="half" idx="2"/>
          </p:nvPr>
        </p:nvSpPr>
        <p:spPr/>
        <p:txBody>
          <a:bodyPr>
            <a:normAutofit/>
          </a:bodyPr>
          <a:lstStyle/>
          <a:p>
            <a:r>
              <a:rPr lang="en-GB" sz="975" dirty="0"/>
              <a:t>Research </a:t>
            </a:r>
            <a:r>
              <a:rPr lang="en-GB" sz="975" b="1" dirty="0"/>
              <a:t>areas</a:t>
            </a:r>
            <a:r>
              <a:rPr lang="en-GB" sz="975" dirty="0"/>
              <a:t> include:</a:t>
            </a:r>
          </a:p>
        </p:txBody>
      </p:sp>
      <p:sp>
        <p:nvSpPr>
          <p:cNvPr id="2" name="Title 1"/>
          <p:cNvSpPr>
            <a:spLocks noGrp="1"/>
          </p:cNvSpPr>
          <p:nvPr>
            <p:ph type="title"/>
          </p:nvPr>
        </p:nvSpPr>
        <p:spPr/>
        <p:txBody>
          <a:bodyPr/>
          <a:lstStyle/>
          <a:p>
            <a:r>
              <a:rPr lang="en-ZA" dirty="0"/>
              <a:t>Post assessment </a:t>
            </a:r>
            <a:r>
              <a:rPr lang="en-ZA" b="1" dirty="0">
                <a:latin typeface="Helvetica Neue"/>
                <a:cs typeface="Helvetica Neue"/>
              </a:rPr>
              <a:t>value-adding </a:t>
            </a:r>
            <a:r>
              <a:rPr lang="en-ZA" dirty="0"/>
              <a:t>services</a:t>
            </a:r>
            <a:endParaRPr lang="en-GB" dirty="0"/>
          </a:p>
        </p:txBody>
      </p:sp>
      <p:graphicFrame>
        <p:nvGraphicFramePr>
          <p:cNvPr id="10" name="Content Placeholder 6"/>
          <p:cNvGraphicFramePr>
            <a:graphicFrameLocks/>
          </p:cNvGraphicFramePr>
          <p:nvPr/>
        </p:nvGraphicFramePr>
        <p:xfrm>
          <a:off x="4735286" y="1590964"/>
          <a:ext cx="2673117" cy="2987040"/>
        </p:xfrm>
        <a:graphic>
          <a:graphicData uri="http://schemas.openxmlformats.org/drawingml/2006/table">
            <a:tbl>
              <a:tblPr firstRow="1" bandRow="1">
                <a:tableStyleId>{5940675A-B579-460E-94D1-54222C63F5DA}</a:tableStyleId>
              </a:tblPr>
              <a:tblGrid>
                <a:gridCol w="993322">
                  <a:extLst>
                    <a:ext uri="{9D8B030D-6E8A-4147-A177-3AD203B41FA5}">
                      <a16:colId xmlns:a16="http://schemas.microsoft.com/office/drawing/2014/main" val="20000"/>
                    </a:ext>
                  </a:extLst>
                </a:gridCol>
                <a:gridCol w="1679795">
                  <a:extLst>
                    <a:ext uri="{9D8B030D-6E8A-4147-A177-3AD203B41FA5}">
                      <a16:colId xmlns:a16="http://schemas.microsoft.com/office/drawing/2014/main" val="20001"/>
                    </a:ext>
                  </a:extLst>
                </a:gridCol>
              </a:tblGrid>
              <a:tr h="182880">
                <a:tc>
                  <a:txBody>
                    <a:bodyPr/>
                    <a:lstStyle/>
                    <a:p>
                      <a:pPr algn="ctr"/>
                      <a:r>
                        <a:rPr lang="en-GB" sz="800" b="1" dirty="0"/>
                        <a:t>Area</a:t>
                      </a:r>
                    </a:p>
                  </a:txBody>
                  <a:tcPr marL="41334" marR="41334" marT="34290" marB="34290">
                    <a:lnL w="12700" cap="flat" cmpd="sng" algn="ctr">
                      <a:noFill/>
                      <a:prstDash val="solid"/>
                      <a:round/>
                      <a:headEnd type="none" w="med" len="med"/>
                      <a:tailEnd type="none" w="med" len="med"/>
                    </a:lnL>
                    <a:lnR w="12700" cap="flat" cmpd="sng" algn="ctr">
                      <a:solidFill>
                        <a:srgbClr val="CACF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D184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t>Measures</a:t>
                      </a:r>
                    </a:p>
                  </a:txBody>
                  <a:tcPr marL="41334" marR="41334" marT="34290" marB="34290">
                    <a:lnL w="12700" cap="flat" cmpd="sng" algn="ctr">
                      <a:solidFill>
                        <a:srgbClr val="CACF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D184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2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u="none" strike="noStrike" dirty="0">
                          <a:effectLst/>
                        </a:rPr>
                        <a:t>Process quality assurance</a:t>
                      </a:r>
                    </a:p>
                    <a:p>
                      <a:endParaRPr lang="en-GB" sz="700" b="1" dirty="0"/>
                    </a:p>
                  </a:txBody>
                  <a:tcPr marL="41334" marR="41334" marT="34290" marB="34290">
                    <a:lnL w="12700" cap="flat" cmpd="sng" algn="ctr">
                      <a:noFill/>
                      <a:prstDash val="solid"/>
                      <a:round/>
                      <a:headEnd type="none" w="med" len="med"/>
                      <a:tailEnd type="none" w="med" len="med"/>
                    </a:lnL>
                    <a:lnR w="12700" cap="flat" cmpd="sng" algn="ctr">
                      <a:solidFill>
                        <a:srgbClr val="CACFD3"/>
                      </a:solidFill>
                      <a:prstDash val="solid"/>
                      <a:round/>
                      <a:headEnd type="none" w="med" len="med"/>
                      <a:tailEnd type="none" w="med" len="med"/>
                    </a:lnR>
                    <a:lnT w="12700" cap="flat" cmpd="sng" algn="ctr">
                      <a:solidFill>
                        <a:srgbClr val="ED1847"/>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00" u="none" strike="noStrike" dirty="0">
                          <a:effectLst/>
                        </a:rPr>
                        <a:t>Consistency of delivery</a:t>
                      </a:r>
                    </a:p>
                    <a:p>
                      <a:pPr algn="l" fontAlgn="b"/>
                      <a:r>
                        <a:rPr lang="en-US" sz="700" u="none" strike="noStrike" dirty="0">
                          <a:effectLst/>
                        </a:rPr>
                        <a:t>Policy implementation</a:t>
                      </a:r>
                    </a:p>
                    <a:p>
                      <a:pPr algn="l" fontAlgn="b"/>
                      <a:r>
                        <a:rPr lang="en-US" sz="700" u="none" strike="noStrike" dirty="0">
                          <a:effectLst/>
                        </a:rPr>
                        <a:t>Compliance</a:t>
                      </a:r>
                    </a:p>
                    <a:p>
                      <a:pPr algn="l" fontAlgn="b"/>
                      <a:r>
                        <a:rPr lang="en-US" sz="700" u="none" strike="noStrike" dirty="0">
                          <a:effectLst/>
                        </a:rPr>
                        <a:t>Procedural fairness</a:t>
                      </a:r>
                    </a:p>
                    <a:p>
                      <a:pPr algn="l" fontAlgn="b"/>
                      <a:r>
                        <a:rPr lang="en-US" sz="700" u="none" strike="noStrike" dirty="0">
                          <a:effectLst/>
                        </a:rPr>
                        <a:t>Quality of feedback</a:t>
                      </a:r>
                      <a:endParaRPr lang="en-US" sz="700" b="0" i="0" u="none" strike="noStrike" dirty="0">
                        <a:solidFill>
                          <a:srgbClr val="003C58"/>
                        </a:solidFill>
                        <a:effectLst/>
                        <a:latin typeface="+mn-lt"/>
                      </a:endParaRPr>
                    </a:p>
                  </a:txBody>
                  <a:tcPr marL="41334" marR="41334" marT="34290" marB="34290">
                    <a:lnL w="12700" cap="flat" cmpd="sng" algn="ctr">
                      <a:solidFill>
                        <a:srgbClr val="CACF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D1847"/>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2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u="none" strike="noStrike" dirty="0">
                          <a:effectLst/>
                        </a:rPr>
                        <a:t>Instrument research</a:t>
                      </a:r>
                    </a:p>
                    <a:p>
                      <a:endParaRPr lang="en-GB" sz="700" b="1" dirty="0"/>
                    </a:p>
                  </a:txBody>
                  <a:tcPr marL="41334" marR="41334" marT="34290" marB="34290">
                    <a:lnL w="12700" cap="flat" cmpd="sng" algn="ctr">
                      <a:noFill/>
                      <a:prstDash val="solid"/>
                      <a:round/>
                      <a:headEnd type="none" w="med" len="med"/>
                      <a:tailEnd type="none" w="med" len="med"/>
                    </a:lnL>
                    <a:lnR w="12700" cap="flat" cmpd="sng" algn="ctr">
                      <a:solidFill>
                        <a:srgbClr val="CACFD3"/>
                      </a:solidFill>
                      <a:prstDash val="solid"/>
                      <a:round/>
                      <a:headEnd type="none" w="med" len="med"/>
                      <a:tailEnd type="none" w="med" len="med"/>
                    </a:lnR>
                    <a:lnT w="12700" cap="flat" cmpd="sng" algn="ctr">
                      <a:solidFill>
                        <a:srgbClr val="CACFD3"/>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00" u="none" strike="noStrike" dirty="0">
                          <a:effectLst/>
                        </a:rPr>
                        <a:t>Norms &amp; benchmarking</a:t>
                      </a:r>
                    </a:p>
                    <a:p>
                      <a:pPr algn="l" fontAlgn="b"/>
                      <a:r>
                        <a:rPr lang="en-US" sz="700" u="none" strike="noStrike" dirty="0">
                          <a:effectLst/>
                        </a:rPr>
                        <a:t>Reliability &amp; validity research</a:t>
                      </a:r>
                    </a:p>
                    <a:p>
                      <a:pPr algn="l" fontAlgn="b"/>
                      <a:r>
                        <a:rPr lang="en-US" sz="700" u="none" strike="noStrike" dirty="0">
                          <a:effectLst/>
                        </a:rPr>
                        <a:t>Cost effectiveness</a:t>
                      </a:r>
                    </a:p>
                    <a:p>
                      <a:pPr algn="l" fontAlgn="b"/>
                      <a:r>
                        <a:rPr lang="en-US" sz="700" u="none" strike="noStrike" dirty="0">
                          <a:effectLst/>
                        </a:rPr>
                        <a:t>Acceptability</a:t>
                      </a:r>
                    </a:p>
                    <a:p>
                      <a:pPr algn="l" fontAlgn="b"/>
                      <a:r>
                        <a:rPr lang="en-US" sz="700" u="none" strike="noStrike" dirty="0">
                          <a:effectLst/>
                        </a:rPr>
                        <a:t>Practicality</a:t>
                      </a:r>
                      <a:endParaRPr lang="en-US" sz="700" b="0" i="0" u="none" strike="noStrike" dirty="0">
                        <a:solidFill>
                          <a:srgbClr val="003C58"/>
                        </a:solidFill>
                        <a:effectLst/>
                        <a:latin typeface="+mn-lt"/>
                      </a:endParaRPr>
                    </a:p>
                  </a:txBody>
                  <a:tcPr marL="41334" marR="41334" marT="34290" marB="34290">
                    <a:lnL w="12700" cap="flat" cmpd="sng" algn="ctr">
                      <a:solidFill>
                        <a:srgbClr val="CACF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82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u="none" strike="noStrike" dirty="0">
                          <a:effectLst/>
                        </a:rPr>
                        <a:t>Stakeholder satisfaction</a:t>
                      </a:r>
                    </a:p>
                    <a:p>
                      <a:endParaRPr lang="en-GB" sz="700" b="1" dirty="0"/>
                    </a:p>
                  </a:txBody>
                  <a:tcPr marL="41334" marR="41334" marT="34290" marB="34290">
                    <a:lnL w="12700" cap="flat" cmpd="sng" algn="ctr">
                      <a:noFill/>
                      <a:prstDash val="solid"/>
                      <a:round/>
                      <a:headEnd type="none" w="med" len="med"/>
                      <a:tailEnd type="none" w="med" len="med"/>
                    </a:lnL>
                    <a:lnR w="12700" cap="flat" cmpd="sng" algn="ctr">
                      <a:solidFill>
                        <a:srgbClr val="CACFD3"/>
                      </a:solidFill>
                      <a:prstDash val="solid"/>
                      <a:round/>
                      <a:headEnd type="none" w="med" len="med"/>
                      <a:tailEnd type="none" w="med" len="med"/>
                    </a:lnR>
                    <a:lnT w="12700" cap="flat" cmpd="sng" algn="ctr">
                      <a:solidFill>
                        <a:srgbClr val="CACFD3"/>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00" u="none" strike="noStrike" dirty="0">
                          <a:effectLst/>
                        </a:rPr>
                        <a:t>User standards</a:t>
                      </a:r>
                    </a:p>
                    <a:p>
                      <a:pPr algn="l" fontAlgn="b"/>
                      <a:r>
                        <a:rPr lang="en-US" sz="700" u="none" strike="noStrike" dirty="0">
                          <a:effectLst/>
                        </a:rPr>
                        <a:t>End-user satisfaction</a:t>
                      </a:r>
                    </a:p>
                    <a:p>
                      <a:pPr algn="l" fontAlgn="b"/>
                      <a:r>
                        <a:rPr lang="en-US" sz="700" u="none" strike="noStrike" dirty="0">
                          <a:effectLst/>
                        </a:rPr>
                        <a:t>Report usability</a:t>
                      </a:r>
                    </a:p>
                    <a:p>
                      <a:pPr algn="l" fontAlgn="b"/>
                      <a:r>
                        <a:rPr lang="en-US" sz="700" u="none" strike="noStrike" dirty="0">
                          <a:effectLst/>
                        </a:rPr>
                        <a:t>Quality of communication</a:t>
                      </a:r>
                    </a:p>
                    <a:p>
                      <a:pPr algn="l" fontAlgn="b"/>
                      <a:r>
                        <a:rPr lang="en-US" sz="700" u="none" strike="noStrike" dirty="0">
                          <a:effectLst/>
                        </a:rPr>
                        <a:t>Participant satisfaction</a:t>
                      </a:r>
                      <a:endParaRPr lang="en-US" sz="700" b="0" i="0" u="none" strike="noStrike" dirty="0">
                        <a:solidFill>
                          <a:srgbClr val="003C58"/>
                        </a:solidFill>
                        <a:effectLst/>
                        <a:latin typeface="+mn-lt"/>
                      </a:endParaRPr>
                    </a:p>
                  </a:txBody>
                  <a:tcPr marL="41334" marR="41334" marT="34290" marB="34290">
                    <a:lnL w="12700" cap="flat" cmpd="sng" algn="ctr">
                      <a:solidFill>
                        <a:srgbClr val="CACF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u="none" strike="noStrike" dirty="0">
                          <a:effectLst/>
                        </a:rPr>
                        <a:t>Talent requirements review</a:t>
                      </a:r>
                    </a:p>
                    <a:p>
                      <a:endParaRPr lang="en-GB" sz="700" b="1" dirty="0"/>
                    </a:p>
                  </a:txBody>
                  <a:tcPr marL="41334" marR="41334" marT="34290" marB="34290">
                    <a:lnL w="12700" cap="flat" cmpd="sng" algn="ctr">
                      <a:noFill/>
                      <a:prstDash val="solid"/>
                      <a:round/>
                      <a:headEnd type="none" w="med" len="med"/>
                      <a:tailEnd type="none" w="med" len="med"/>
                    </a:lnL>
                    <a:lnR w="12700" cap="flat" cmpd="sng" algn="ctr">
                      <a:solidFill>
                        <a:srgbClr val="CACFD3"/>
                      </a:solidFill>
                      <a:prstDash val="solid"/>
                      <a:round/>
                      <a:headEnd type="none" w="med" len="med"/>
                      <a:tailEnd type="none" w="med" len="med"/>
                    </a:lnR>
                    <a:lnT w="12700" cap="flat" cmpd="sng" algn="ctr">
                      <a:solidFill>
                        <a:srgbClr val="CACFD3"/>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00" u="none" strike="noStrike" dirty="0">
                          <a:effectLst/>
                        </a:rPr>
                        <a:t>Alignment to talent strategy</a:t>
                      </a:r>
                    </a:p>
                    <a:p>
                      <a:pPr algn="l" fontAlgn="b"/>
                      <a:r>
                        <a:rPr lang="en-US" sz="700" u="none" strike="noStrike" dirty="0">
                          <a:effectLst/>
                        </a:rPr>
                        <a:t>Relevance of competency models and role profiles</a:t>
                      </a:r>
                    </a:p>
                    <a:p>
                      <a:pPr algn="l" fontAlgn="b"/>
                      <a:r>
                        <a:rPr lang="en-US" sz="700" u="none" strike="noStrike" dirty="0">
                          <a:effectLst/>
                        </a:rPr>
                        <a:t>Measurability</a:t>
                      </a:r>
                      <a:endParaRPr lang="en-US" sz="700" b="0" i="0" u="none" strike="noStrike" dirty="0">
                        <a:solidFill>
                          <a:srgbClr val="003C58"/>
                        </a:solidFill>
                        <a:effectLst/>
                        <a:latin typeface="+mn-lt"/>
                      </a:endParaRPr>
                    </a:p>
                  </a:txBody>
                  <a:tcPr marL="41334" marR="41334" marT="34290" marB="34290">
                    <a:lnL w="12700" cap="flat" cmpd="sng" algn="ctr">
                      <a:solidFill>
                        <a:srgbClr val="CACF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u="none" strike="noStrike" dirty="0">
                          <a:effectLst/>
                        </a:rPr>
                        <a:t>Utility review</a:t>
                      </a:r>
                    </a:p>
                    <a:p>
                      <a:endParaRPr lang="en-GB" sz="700" b="1" dirty="0"/>
                    </a:p>
                  </a:txBody>
                  <a:tcPr marL="41334" marR="41334" marT="34290" marB="34290">
                    <a:lnL w="12700" cap="flat" cmpd="sng" algn="ctr">
                      <a:noFill/>
                      <a:prstDash val="solid"/>
                      <a:round/>
                      <a:headEnd type="none" w="med" len="med"/>
                      <a:tailEnd type="none" w="med" len="med"/>
                    </a:lnL>
                    <a:lnR w="12700" cap="flat" cmpd="sng" algn="ctr">
                      <a:solidFill>
                        <a:srgbClr val="CACFD3"/>
                      </a:solidFill>
                      <a:prstDash val="solid"/>
                      <a:round/>
                      <a:headEnd type="none" w="med" len="med"/>
                      <a:tailEnd type="none" w="med" len="med"/>
                    </a:lnR>
                    <a:lnT w="12700" cap="flat" cmpd="sng" algn="ctr">
                      <a:solidFill>
                        <a:srgbClr val="CACFD3"/>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00" u="none" strike="noStrike" dirty="0">
                          <a:effectLst/>
                        </a:rPr>
                        <a:t>Return on Investment</a:t>
                      </a:r>
                    </a:p>
                    <a:p>
                      <a:pPr algn="l" fontAlgn="b"/>
                      <a:r>
                        <a:rPr lang="en-US" sz="700" u="none" strike="noStrike" dirty="0">
                          <a:effectLst/>
                        </a:rPr>
                        <a:t>Use of information in decision making</a:t>
                      </a:r>
                    </a:p>
                    <a:p>
                      <a:pPr algn="l" fontAlgn="b"/>
                      <a:r>
                        <a:rPr lang="en-US" sz="700" u="none" strike="noStrike" dirty="0">
                          <a:effectLst/>
                        </a:rPr>
                        <a:t>Changes in selection ratios</a:t>
                      </a:r>
                    </a:p>
                    <a:p>
                      <a:pPr algn="l" fontAlgn="b"/>
                      <a:r>
                        <a:rPr lang="en-US" sz="700" u="none" strike="noStrike" dirty="0">
                          <a:effectLst/>
                        </a:rPr>
                        <a:t>Total costs</a:t>
                      </a:r>
                      <a:endParaRPr lang="en-US" sz="700" b="0" i="0" u="none" strike="noStrike" dirty="0">
                        <a:solidFill>
                          <a:srgbClr val="003C58"/>
                        </a:solidFill>
                        <a:effectLst/>
                        <a:latin typeface="+mn-lt"/>
                      </a:endParaRPr>
                    </a:p>
                  </a:txBody>
                  <a:tcPr marL="41334" marR="41334" marT="34290" marB="34290">
                    <a:lnL w="12700" cap="flat" cmpd="sng" algn="ctr">
                      <a:solidFill>
                        <a:srgbClr val="CACF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olid"/>
                      <a:round/>
                      <a:headEnd type="none" w="med" len="med"/>
                      <a:tailEnd type="none" w="med" len="med"/>
                    </a:lnT>
                    <a:lnB w="12700" cap="flat" cmpd="sng" algn="ctr">
                      <a:solidFill>
                        <a:srgbClr val="CACFD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6" name="TextBox 15"/>
          <p:cNvSpPr txBox="1"/>
          <p:nvPr/>
        </p:nvSpPr>
        <p:spPr>
          <a:xfrm>
            <a:off x="1485900" y="4384650"/>
            <a:ext cx="2975022" cy="219291"/>
          </a:xfrm>
          <a:prstGeom prst="rect">
            <a:avLst/>
          </a:prstGeom>
          <a:noFill/>
        </p:spPr>
        <p:txBody>
          <a:bodyPr wrap="square" rtlCol="0">
            <a:spAutoFit/>
          </a:bodyPr>
          <a:lstStyle/>
          <a:p>
            <a:pPr algn="l"/>
            <a:r>
              <a:rPr lang="en-GB" sz="825" dirty="0">
                <a:solidFill>
                  <a:schemeClr val="bg1">
                    <a:lumMod val="50000"/>
                  </a:schemeClr>
                </a:solidFill>
                <a:latin typeface="+mn-lt"/>
              </a:rPr>
              <a:t>* Questionnaire design excluded.</a:t>
            </a:r>
          </a:p>
        </p:txBody>
      </p:sp>
      <p:sp>
        <p:nvSpPr>
          <p:cNvPr id="5" name="Slide Number Placeholder 4"/>
          <p:cNvSpPr>
            <a:spLocks noGrp="1"/>
          </p:cNvSpPr>
          <p:nvPr>
            <p:ph type="sldNum" sz="quarter" idx="10"/>
          </p:nvPr>
        </p:nvSpPr>
        <p:spPr/>
        <p:txBody>
          <a:bodyPr/>
          <a:lstStyle/>
          <a:p>
            <a:pPr>
              <a:defRPr/>
            </a:pPr>
            <a:r>
              <a:rPr lang="en-GB"/>
              <a:t>PAGE </a:t>
            </a:r>
            <a:fld id="{92D704C7-2600-C44E-9A7D-90C6D410B52F}" type="slidenum">
              <a:rPr lang="en-GB" smtClean="0"/>
              <a:pPr>
                <a:defRPr/>
              </a:pPr>
              <a:t>14</a:t>
            </a:fld>
            <a:endParaRPr lang="en-GB" dirty="0"/>
          </a:p>
        </p:txBody>
      </p:sp>
    </p:spTree>
    <p:extLst>
      <p:ext uri="{BB962C8B-B14F-4D97-AF65-F5344CB8AC3E}">
        <p14:creationId xmlns:p14="http://schemas.microsoft.com/office/powerpoint/2010/main" val="2298732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TTS Assessment service </a:t>
            </a:r>
            <a:r>
              <a:rPr lang="en-GB" b="1" dirty="0"/>
              <a:t>delivery options</a:t>
            </a:r>
          </a:p>
        </p:txBody>
      </p:sp>
      <p:sp>
        <p:nvSpPr>
          <p:cNvPr id="4" name="Slide Number Placeholder 3"/>
          <p:cNvSpPr>
            <a:spLocks noGrp="1"/>
          </p:cNvSpPr>
          <p:nvPr>
            <p:ph type="sldNum" sz="quarter" idx="10"/>
          </p:nvPr>
        </p:nvSpPr>
        <p:spPr/>
        <p:txBody>
          <a:bodyPr/>
          <a:lstStyle/>
          <a:p>
            <a:r>
              <a:rPr lang="en-GB"/>
              <a:t>PAGE </a:t>
            </a:r>
            <a:fld id="{4646D39D-72DD-EC43-AE57-0EBBAA7D9A27}" type="slidenum">
              <a:rPr lang="en-GB" smtClean="0"/>
              <a:pPr/>
              <a:t>15</a:t>
            </a:fld>
            <a:endParaRPr lang="en-GB" dirty="0"/>
          </a:p>
        </p:txBody>
      </p:sp>
      <p:cxnSp>
        <p:nvCxnSpPr>
          <p:cNvPr id="67" name="Straight Connector 66"/>
          <p:cNvCxnSpPr/>
          <p:nvPr/>
        </p:nvCxnSpPr>
        <p:spPr>
          <a:xfrm>
            <a:off x="743026" y="4109434"/>
            <a:ext cx="7224181" cy="0"/>
          </a:xfrm>
          <a:prstGeom prst="line">
            <a:avLst/>
          </a:prstGeom>
          <a:ln w="12700" cmpd="sng">
            <a:solidFill>
              <a:srgbClr val="00557E"/>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7201" y="1058029"/>
            <a:ext cx="7510006" cy="600164"/>
          </a:xfrm>
          <a:prstGeom prst="rect">
            <a:avLst/>
          </a:prstGeom>
          <a:noFill/>
        </p:spPr>
        <p:txBody>
          <a:bodyPr wrap="square" rtlCol="0">
            <a:spAutoFit/>
          </a:bodyPr>
          <a:lstStyle/>
          <a:p>
            <a:pPr algn="l"/>
            <a:r>
              <a:rPr lang="en-GB" sz="1100" dirty="0">
                <a:latin typeface="Helvetica Neue" charset="0"/>
                <a:ea typeface="Helvetica Neue" charset="0"/>
                <a:cs typeface="Helvetica Neue" charset="0"/>
              </a:rPr>
              <a:t>TTS provides assessment services to clients using one or a combination of three delivery options. Depending on your needs and assessment strategy, these channels provide a flexible and scalable combination of services based on the same delivery platform, supported by expert consultants and user training.</a:t>
            </a:r>
          </a:p>
        </p:txBody>
      </p:sp>
      <p:grpSp>
        <p:nvGrpSpPr>
          <p:cNvPr id="19" name="Group 18"/>
          <p:cNvGrpSpPr/>
          <p:nvPr/>
        </p:nvGrpSpPr>
        <p:grpSpPr>
          <a:xfrm>
            <a:off x="743027" y="1927013"/>
            <a:ext cx="2425812" cy="2111323"/>
            <a:chOff x="743027" y="1521497"/>
            <a:chExt cx="2425812" cy="2111323"/>
          </a:xfrm>
        </p:grpSpPr>
        <p:sp>
          <p:nvSpPr>
            <p:cNvPr id="12" name="Rectangle 11"/>
            <p:cNvSpPr/>
            <p:nvPr/>
          </p:nvSpPr>
          <p:spPr>
            <a:xfrm>
              <a:off x="743027" y="2162852"/>
              <a:ext cx="2167150" cy="14699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128588" indent="-128588" algn="l">
                <a:spcBef>
                  <a:spcPts val="225"/>
                </a:spcBef>
                <a:spcAft>
                  <a:spcPts val="600"/>
                </a:spcAft>
                <a:buFont typeface="Arial"/>
                <a:buChar char="•"/>
              </a:pPr>
              <a:r>
                <a:rPr lang="en-GB" sz="1100" dirty="0">
                  <a:solidFill>
                    <a:schemeClr val="tx1"/>
                  </a:solidFill>
                  <a:latin typeface="Helvetica Neue" charset="0"/>
                  <a:ea typeface="Helvetica Neue" charset="0"/>
                  <a:cs typeface="Helvetica Neue" charset="0"/>
                </a:rPr>
                <a:t>Self-sufficient use of </a:t>
              </a:r>
              <a:r>
                <a:rPr lang="en-GB" sz="1100" dirty="0" err="1">
                  <a:solidFill>
                    <a:schemeClr val="tx1"/>
                  </a:solidFill>
                  <a:latin typeface="Helvetica Neue" charset="0"/>
                  <a:ea typeface="Helvetica Neue" charset="0"/>
                  <a:cs typeface="Helvetica Neue" charset="0"/>
                </a:rPr>
                <a:t>tts</a:t>
              </a:r>
              <a:r>
                <a:rPr lang="en-GB" sz="1100" dirty="0">
                  <a:solidFill>
                    <a:schemeClr val="tx1"/>
                  </a:solidFill>
                  <a:latin typeface="Helvetica Neue" charset="0"/>
                  <a:ea typeface="Helvetica Neue" charset="0"/>
                  <a:cs typeface="Helvetica Neue" charset="0"/>
                </a:rPr>
                <a:t>-assess</a:t>
              </a:r>
            </a:p>
            <a:p>
              <a:pPr marL="128588" indent="-128588" algn="l">
                <a:spcBef>
                  <a:spcPts val="225"/>
                </a:spcBef>
                <a:spcAft>
                  <a:spcPts val="600"/>
                </a:spcAft>
                <a:buFont typeface="Arial"/>
                <a:buChar char="•"/>
              </a:pPr>
              <a:r>
                <a:rPr lang="en-GB" sz="1100" dirty="0">
                  <a:solidFill>
                    <a:schemeClr val="tx1"/>
                  </a:solidFill>
                  <a:latin typeface="Helvetica Neue" charset="0"/>
                  <a:ea typeface="Helvetica Neue" charset="0"/>
                  <a:cs typeface="Helvetica Neue" charset="0"/>
                </a:rPr>
                <a:t>Product accreditation training required</a:t>
              </a:r>
            </a:p>
            <a:p>
              <a:pPr marL="128588" indent="-128588" algn="l">
                <a:spcBef>
                  <a:spcPts val="225"/>
                </a:spcBef>
                <a:spcAft>
                  <a:spcPts val="600"/>
                </a:spcAft>
                <a:buFont typeface="Arial"/>
                <a:buChar char="•"/>
              </a:pPr>
              <a:r>
                <a:rPr lang="en-GB" sz="1100" dirty="0">
                  <a:solidFill>
                    <a:schemeClr val="tx1"/>
                  </a:solidFill>
                  <a:latin typeface="Helvetica Neue" charset="0"/>
                  <a:ea typeface="Helvetica Neue" charset="0"/>
                  <a:cs typeface="Helvetica Neue" charset="0"/>
                </a:rPr>
                <a:t>System administrator training provided with further TTS support</a:t>
              </a:r>
            </a:p>
          </p:txBody>
        </p:sp>
        <p:cxnSp>
          <p:nvCxnSpPr>
            <p:cNvPr id="18" name="Straight Connector 17"/>
            <p:cNvCxnSpPr/>
            <p:nvPr/>
          </p:nvCxnSpPr>
          <p:spPr>
            <a:xfrm>
              <a:off x="754607" y="2115227"/>
              <a:ext cx="2243035" cy="0"/>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sp>
          <p:nvSpPr>
            <p:cNvPr id="28" name="TextBox 27"/>
            <p:cNvSpPr txBox="1"/>
            <p:nvPr/>
          </p:nvSpPr>
          <p:spPr>
            <a:xfrm>
              <a:off x="1092323" y="1559969"/>
              <a:ext cx="2076516" cy="523220"/>
            </a:xfrm>
            <a:prstGeom prst="rect">
              <a:avLst/>
            </a:prstGeom>
            <a:noFill/>
          </p:spPr>
          <p:txBody>
            <a:bodyPr wrap="square" rtlCol="0">
              <a:spAutoFit/>
            </a:bodyPr>
            <a:lstStyle/>
            <a:p>
              <a:pPr algn="l"/>
              <a:r>
                <a:rPr lang="en-GB" sz="1400" b="1" dirty="0">
                  <a:latin typeface="Helvetica Neue"/>
                  <a:cs typeface="Helvetica Neue"/>
                </a:rPr>
                <a:t>tts-assess </a:t>
              </a:r>
              <a:r>
                <a:rPr lang="en-GB" sz="1400" dirty="0">
                  <a:latin typeface="Helvetica Neue Light"/>
                  <a:cs typeface="Helvetica Neue Light"/>
                </a:rPr>
                <a:t>Online</a:t>
              </a:r>
              <a:br>
                <a:rPr lang="en-GB" sz="1400" dirty="0">
                  <a:latin typeface="Helvetica Neue Light"/>
                  <a:cs typeface="Helvetica Neue Light"/>
                </a:rPr>
              </a:br>
              <a:r>
                <a:rPr lang="en-GB" sz="1400" dirty="0">
                  <a:latin typeface="Helvetica Neue Light"/>
                  <a:cs typeface="Helvetica Neue Light"/>
                </a:rPr>
                <a:t>Assessment Service</a:t>
              </a:r>
              <a:endParaRPr lang="en-GB" sz="1400" b="1" dirty="0">
                <a:latin typeface="Helvetica Neue"/>
                <a:cs typeface="Helvetica Neue"/>
              </a:endParaRPr>
            </a:p>
          </p:txBody>
        </p:sp>
        <p:sp>
          <p:nvSpPr>
            <p:cNvPr id="5" name="TextBox 4"/>
            <p:cNvSpPr txBox="1"/>
            <p:nvPr/>
          </p:nvSpPr>
          <p:spPr>
            <a:xfrm>
              <a:off x="748600" y="1521497"/>
              <a:ext cx="420308" cy="600164"/>
            </a:xfrm>
            <a:prstGeom prst="rect">
              <a:avLst/>
            </a:prstGeom>
            <a:noFill/>
          </p:spPr>
          <p:txBody>
            <a:bodyPr wrap="none" rtlCol="0">
              <a:spAutoFit/>
            </a:bodyPr>
            <a:lstStyle/>
            <a:p>
              <a:r>
                <a:rPr lang="en-GB" sz="3300" dirty="0">
                  <a:ln w="18415" cmpd="sng">
                    <a:solidFill>
                      <a:schemeClr val="accent2"/>
                    </a:solidFill>
                    <a:prstDash val="solid"/>
                  </a:ln>
                  <a:solidFill>
                    <a:schemeClr val="bg1"/>
                  </a:solidFill>
                  <a:latin typeface="Helvetica Neue Black Condensed"/>
                  <a:cs typeface="Helvetica Neue Black Condensed"/>
                </a:rPr>
                <a:t>1</a:t>
              </a:r>
            </a:p>
          </p:txBody>
        </p:sp>
      </p:grpSp>
      <p:grpSp>
        <p:nvGrpSpPr>
          <p:cNvPr id="17" name="Group 16"/>
          <p:cNvGrpSpPr/>
          <p:nvPr/>
        </p:nvGrpSpPr>
        <p:grpSpPr>
          <a:xfrm>
            <a:off x="3269666" y="1927013"/>
            <a:ext cx="2335931" cy="2111323"/>
            <a:chOff x="3206130" y="1521497"/>
            <a:chExt cx="2335931" cy="2111323"/>
          </a:xfrm>
        </p:grpSpPr>
        <p:sp>
          <p:nvSpPr>
            <p:cNvPr id="13" name="Rectangle 12"/>
            <p:cNvSpPr/>
            <p:nvPr/>
          </p:nvSpPr>
          <p:spPr>
            <a:xfrm>
              <a:off x="3252082" y="2162851"/>
              <a:ext cx="2234317" cy="146996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128588" indent="-128588" algn="l">
                <a:spcBef>
                  <a:spcPts val="225"/>
                </a:spcBef>
                <a:spcAft>
                  <a:spcPts val="600"/>
                </a:spcAft>
                <a:buFont typeface="Arial"/>
                <a:buChar char="•"/>
              </a:pPr>
              <a:r>
                <a:rPr lang="en-GB" sz="1100" dirty="0">
                  <a:solidFill>
                    <a:schemeClr val="tx1"/>
                  </a:solidFill>
                  <a:latin typeface="Helvetica Neue" charset="0"/>
                  <a:ea typeface="Helvetica Neue" charset="0"/>
                  <a:cs typeface="Helvetica Neue" charset="0"/>
                </a:rPr>
                <a:t>TTS manage the on-going setup, monitoring and delivery of all aspects of your assessment service</a:t>
              </a:r>
            </a:p>
            <a:p>
              <a:pPr marL="128588" indent="-128588" algn="l">
                <a:spcBef>
                  <a:spcPts val="225"/>
                </a:spcBef>
                <a:spcAft>
                  <a:spcPts val="600"/>
                </a:spcAft>
                <a:buFont typeface="Arial"/>
                <a:buChar char="•"/>
              </a:pPr>
              <a:r>
                <a:rPr lang="en-GB" sz="1100" dirty="0">
                  <a:solidFill>
                    <a:schemeClr val="tx1"/>
                  </a:solidFill>
                  <a:latin typeface="Helvetica Neue" charset="0"/>
                  <a:ea typeface="Helvetica Neue" charset="0"/>
                  <a:cs typeface="Helvetica Neue" charset="0"/>
                </a:rPr>
                <a:t>Training required for HR business partners in the use of reports</a:t>
              </a:r>
            </a:p>
          </p:txBody>
        </p:sp>
        <p:cxnSp>
          <p:nvCxnSpPr>
            <p:cNvPr id="22" name="Straight Connector 21"/>
            <p:cNvCxnSpPr/>
            <p:nvPr/>
          </p:nvCxnSpPr>
          <p:spPr>
            <a:xfrm>
              <a:off x="3252083" y="2115227"/>
              <a:ext cx="2234317" cy="6434"/>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3612134" y="1559969"/>
              <a:ext cx="1929927" cy="523220"/>
            </a:xfrm>
            <a:prstGeom prst="rect">
              <a:avLst/>
            </a:prstGeom>
            <a:noFill/>
          </p:spPr>
          <p:txBody>
            <a:bodyPr wrap="square" rtlCol="0">
              <a:spAutoFit/>
            </a:bodyPr>
            <a:lstStyle/>
            <a:p>
              <a:pPr algn="l"/>
              <a:r>
                <a:rPr lang="en-GB" sz="1400" b="1" dirty="0">
                  <a:latin typeface="Helvetica Neue"/>
                  <a:cs typeface="Helvetica Neue"/>
                </a:rPr>
                <a:t>Outsourced</a:t>
              </a:r>
              <a:br>
                <a:rPr lang="en-GB" sz="1400" dirty="0">
                  <a:latin typeface="Helvetica Neue Light"/>
                  <a:cs typeface="Helvetica Neue Light"/>
                </a:rPr>
              </a:br>
              <a:r>
                <a:rPr lang="en-GB" sz="1400" dirty="0">
                  <a:latin typeface="Helvetica Neue Light"/>
                  <a:cs typeface="Helvetica Neue Light"/>
                </a:rPr>
                <a:t>Assessments Services</a:t>
              </a:r>
              <a:endParaRPr lang="en-GB" sz="1400" b="1" dirty="0">
                <a:latin typeface="Helvetica Neue"/>
                <a:cs typeface="Helvetica Neue"/>
              </a:endParaRPr>
            </a:p>
          </p:txBody>
        </p:sp>
        <p:sp>
          <p:nvSpPr>
            <p:cNvPr id="20" name="TextBox 19"/>
            <p:cNvSpPr txBox="1"/>
            <p:nvPr/>
          </p:nvSpPr>
          <p:spPr>
            <a:xfrm>
              <a:off x="3206130" y="1521497"/>
              <a:ext cx="485146" cy="600164"/>
            </a:xfrm>
            <a:prstGeom prst="rect">
              <a:avLst/>
            </a:prstGeom>
            <a:noFill/>
          </p:spPr>
          <p:txBody>
            <a:bodyPr wrap="square" rtlCol="0">
              <a:spAutoFit/>
            </a:bodyPr>
            <a:lstStyle/>
            <a:p>
              <a:r>
                <a:rPr lang="en-GB" sz="3300" dirty="0">
                  <a:ln w="18415" cmpd="sng">
                    <a:solidFill>
                      <a:schemeClr val="accent2"/>
                    </a:solidFill>
                    <a:prstDash val="solid"/>
                  </a:ln>
                  <a:solidFill>
                    <a:srgbClr val="FFFFFF"/>
                  </a:solidFill>
                  <a:latin typeface="Helvetica Neue Black Condensed"/>
                  <a:cs typeface="Helvetica Neue Black Condensed"/>
                </a:rPr>
                <a:t>2</a:t>
              </a:r>
            </a:p>
          </p:txBody>
        </p:sp>
      </p:grpSp>
      <p:grpSp>
        <p:nvGrpSpPr>
          <p:cNvPr id="15" name="Group 14"/>
          <p:cNvGrpSpPr/>
          <p:nvPr/>
        </p:nvGrpSpPr>
        <p:grpSpPr>
          <a:xfrm>
            <a:off x="5698409" y="1927013"/>
            <a:ext cx="2268798" cy="2111322"/>
            <a:chOff x="5698409" y="1521497"/>
            <a:chExt cx="2268798" cy="2111322"/>
          </a:xfrm>
        </p:grpSpPr>
        <p:sp>
          <p:nvSpPr>
            <p:cNvPr id="14" name="Rectangle 13"/>
            <p:cNvSpPr/>
            <p:nvPr/>
          </p:nvSpPr>
          <p:spPr>
            <a:xfrm>
              <a:off x="5742063" y="2162850"/>
              <a:ext cx="2225144" cy="146996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128588" indent="-128588" algn="l">
                <a:spcBef>
                  <a:spcPts val="225"/>
                </a:spcBef>
                <a:spcAft>
                  <a:spcPts val="600"/>
                </a:spcAft>
                <a:buFont typeface="Arial"/>
                <a:buChar char="•"/>
              </a:pPr>
              <a:r>
                <a:rPr lang="en-GB" sz="1100" dirty="0">
                  <a:solidFill>
                    <a:schemeClr val="tx1"/>
                  </a:solidFill>
                  <a:latin typeface="Helvetica Neue" charset="0"/>
                  <a:ea typeface="Helvetica Neue" charset="0"/>
                  <a:cs typeface="Helvetica Neue" charset="0"/>
                </a:rPr>
                <a:t>TTS designs and delivers an end-to-end assessment service for talent management projects</a:t>
              </a:r>
            </a:p>
            <a:p>
              <a:pPr marL="128588" indent="-128588" algn="l">
                <a:spcBef>
                  <a:spcPts val="225"/>
                </a:spcBef>
                <a:spcAft>
                  <a:spcPts val="600"/>
                </a:spcAft>
                <a:buFont typeface="Arial"/>
                <a:buChar char="•"/>
              </a:pPr>
              <a:r>
                <a:rPr lang="en-GB" sz="1100" dirty="0">
                  <a:solidFill>
                    <a:schemeClr val="tx1"/>
                  </a:solidFill>
                  <a:latin typeface="Helvetica Neue" charset="0"/>
                  <a:ea typeface="Helvetica Neue" charset="0"/>
                  <a:cs typeface="Helvetica Neue" charset="0"/>
                </a:rPr>
                <a:t>No further training required</a:t>
              </a:r>
            </a:p>
            <a:p>
              <a:pPr marL="275035" lvl="1" indent="-128588" algn="l">
                <a:spcAft>
                  <a:spcPts val="600"/>
                </a:spcAft>
                <a:buFont typeface="Arial"/>
                <a:buChar char="•"/>
              </a:pPr>
              <a:endParaRPr lang="en-GB" sz="1100" dirty="0">
                <a:solidFill>
                  <a:schemeClr val="tx1"/>
                </a:solidFill>
                <a:latin typeface="Helvetica Neue" charset="0"/>
                <a:ea typeface="Helvetica Neue" charset="0"/>
                <a:cs typeface="Helvetica Neue" charset="0"/>
              </a:endParaRPr>
            </a:p>
          </p:txBody>
        </p:sp>
        <p:cxnSp>
          <p:nvCxnSpPr>
            <p:cNvPr id="23" name="Straight Connector 22"/>
            <p:cNvCxnSpPr/>
            <p:nvPr/>
          </p:nvCxnSpPr>
          <p:spPr>
            <a:xfrm>
              <a:off x="5729286" y="2115227"/>
              <a:ext cx="2237921" cy="6434"/>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sp>
          <p:nvSpPr>
            <p:cNvPr id="30" name="TextBox 29"/>
            <p:cNvSpPr txBox="1"/>
            <p:nvPr/>
          </p:nvSpPr>
          <p:spPr>
            <a:xfrm>
              <a:off x="6067431" y="1559969"/>
              <a:ext cx="1177016" cy="523220"/>
            </a:xfrm>
            <a:prstGeom prst="rect">
              <a:avLst/>
            </a:prstGeom>
            <a:noFill/>
          </p:spPr>
          <p:txBody>
            <a:bodyPr wrap="square" rtlCol="0">
              <a:spAutoFit/>
            </a:bodyPr>
            <a:lstStyle/>
            <a:p>
              <a:pPr algn="l"/>
              <a:r>
                <a:rPr lang="en-GB" sz="1400" dirty="0">
                  <a:latin typeface="Helvetica Neue"/>
                  <a:cs typeface="Helvetica Neue"/>
                </a:rPr>
                <a:t>Consulting</a:t>
              </a:r>
              <a:br>
                <a:rPr lang="en-GB" sz="1400" dirty="0">
                  <a:latin typeface="Helvetica Neue"/>
                  <a:cs typeface="Helvetica Neue"/>
                </a:rPr>
              </a:br>
              <a:r>
                <a:rPr lang="en-GB" sz="1400" b="1" dirty="0">
                  <a:latin typeface="Helvetica Neue"/>
                  <a:cs typeface="Helvetica Neue"/>
                </a:rPr>
                <a:t>Projects</a:t>
              </a:r>
              <a:endParaRPr lang="en-GB" sz="1400" dirty="0">
                <a:latin typeface="Helvetica Neue Light"/>
                <a:cs typeface="Helvetica Neue Light"/>
              </a:endParaRPr>
            </a:p>
          </p:txBody>
        </p:sp>
        <p:sp>
          <p:nvSpPr>
            <p:cNvPr id="21" name="TextBox 20"/>
            <p:cNvSpPr txBox="1"/>
            <p:nvPr/>
          </p:nvSpPr>
          <p:spPr>
            <a:xfrm>
              <a:off x="5698409" y="1521497"/>
              <a:ext cx="420308" cy="600164"/>
            </a:xfrm>
            <a:prstGeom prst="rect">
              <a:avLst/>
            </a:prstGeom>
            <a:noFill/>
          </p:spPr>
          <p:txBody>
            <a:bodyPr wrap="none" rtlCol="0">
              <a:spAutoFit/>
            </a:bodyPr>
            <a:lstStyle/>
            <a:p>
              <a:r>
                <a:rPr lang="en-GB" sz="3300" dirty="0">
                  <a:ln w="18415" cmpd="sng">
                    <a:solidFill>
                      <a:schemeClr val="accent2"/>
                    </a:solidFill>
                    <a:prstDash val="solid"/>
                  </a:ln>
                  <a:solidFill>
                    <a:srgbClr val="FFFFFF"/>
                  </a:solidFill>
                  <a:latin typeface="Helvetica Neue Black Condensed"/>
                  <a:cs typeface="Helvetica Neue Black Condensed"/>
                </a:rPr>
                <a:t>3</a:t>
              </a:r>
            </a:p>
          </p:txBody>
        </p:sp>
      </p:grpSp>
    </p:spTree>
    <p:extLst>
      <p:ext uri="{BB962C8B-B14F-4D97-AF65-F5344CB8AC3E}">
        <p14:creationId xmlns:p14="http://schemas.microsoft.com/office/powerpoint/2010/main" val="6082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a:t>
            </a:r>
            <a:r>
              <a:rPr lang="en-GB" b="1" dirty="0"/>
              <a:t>pricing</a:t>
            </a:r>
            <a:r>
              <a:rPr lang="en-GB" dirty="0"/>
              <a:t> models</a:t>
            </a:r>
          </a:p>
        </p:txBody>
      </p:sp>
      <p:sp>
        <p:nvSpPr>
          <p:cNvPr id="4" name="Slide Number Placeholder 3"/>
          <p:cNvSpPr>
            <a:spLocks noGrp="1"/>
          </p:cNvSpPr>
          <p:nvPr>
            <p:ph type="sldNum" sz="quarter" idx="10"/>
          </p:nvPr>
        </p:nvSpPr>
        <p:spPr/>
        <p:txBody>
          <a:bodyPr/>
          <a:lstStyle/>
          <a:p>
            <a:r>
              <a:rPr lang="en-GB" dirty="0"/>
              <a:t>PAGE </a:t>
            </a:r>
            <a:fld id="{4646D39D-72DD-EC43-AE57-0EBBAA7D9A27}" type="slidenum">
              <a:rPr lang="en-GB" smtClean="0"/>
              <a:pPr/>
              <a:t>16</a:t>
            </a:fld>
            <a:endParaRPr lang="en-GB" dirty="0"/>
          </a:p>
        </p:txBody>
      </p:sp>
      <p:sp>
        <p:nvSpPr>
          <p:cNvPr id="12" name="Rectangle 11"/>
          <p:cNvSpPr/>
          <p:nvPr/>
        </p:nvSpPr>
        <p:spPr>
          <a:xfrm>
            <a:off x="457201" y="2217261"/>
            <a:ext cx="1800969" cy="22364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128588" indent="-128588" algn="l">
              <a:buFont typeface="Arial"/>
              <a:buChar char="•"/>
            </a:pPr>
            <a:r>
              <a:rPr lang="en-GB" sz="900" dirty="0">
                <a:solidFill>
                  <a:schemeClr val="tx1"/>
                </a:solidFill>
              </a:rPr>
              <a:t>For clients that requires a fairly standard assessment service</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Smaller ad hoc assessment projects</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Invoiced as the service is used with 30-day payment terms</a:t>
            </a:r>
          </a:p>
        </p:txBody>
      </p:sp>
      <p:sp>
        <p:nvSpPr>
          <p:cNvPr id="13" name="Rectangle 12"/>
          <p:cNvSpPr/>
          <p:nvPr/>
        </p:nvSpPr>
        <p:spPr>
          <a:xfrm>
            <a:off x="2343559" y="2217261"/>
            <a:ext cx="1800000" cy="22364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128588" indent="-128588" algn="l">
              <a:buFont typeface="Arial"/>
              <a:buChar char="•"/>
            </a:pPr>
            <a:r>
              <a:rPr lang="en-GB" sz="900" dirty="0">
                <a:solidFill>
                  <a:schemeClr val="tx1"/>
                </a:solidFill>
              </a:rPr>
              <a:t>For clients that would like to make a more long-term commitment</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Requires the payment of an initial once-off ‘In-contract’ initiation fee</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Get an immediate 33% discount on all product costs*</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Invoiced as the service is used with 30-day payment terms </a:t>
            </a:r>
          </a:p>
        </p:txBody>
      </p:sp>
      <p:sp>
        <p:nvSpPr>
          <p:cNvPr id="14" name="Rectangle 13"/>
          <p:cNvSpPr/>
          <p:nvPr/>
        </p:nvSpPr>
        <p:spPr>
          <a:xfrm>
            <a:off x="4216137" y="2217261"/>
            <a:ext cx="1946123" cy="22364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128588" indent="-128588" algn="l">
              <a:buFont typeface="Arial"/>
              <a:buChar char="•"/>
            </a:pPr>
            <a:r>
              <a:rPr lang="en-GB" sz="900" dirty="0">
                <a:solidFill>
                  <a:schemeClr val="tx1"/>
                </a:solidFill>
              </a:rPr>
              <a:t>Available to in-contract clients only</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Pre-payment for larger volumes of between 100 to  5000+ assessments</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Qualify for additional discounts of between 5% and 40%**</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Pre-paid volumes remains in credit and expire after 12 months</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Includes free research services***</a:t>
            </a:r>
          </a:p>
          <a:p>
            <a:pPr marL="128588" indent="-128588" algn="l">
              <a:buFont typeface="Arial"/>
              <a:buChar char="•"/>
            </a:pPr>
            <a:endParaRPr lang="en-GB" sz="900" dirty="0">
              <a:solidFill>
                <a:schemeClr val="tx1"/>
              </a:solidFill>
            </a:endParaRPr>
          </a:p>
          <a:p>
            <a:pPr marL="128588" indent="-128588" algn="l">
              <a:buFont typeface="Arial"/>
              <a:buChar char="•"/>
            </a:pPr>
            <a:endParaRPr lang="en-GB" sz="900" dirty="0">
              <a:solidFill>
                <a:schemeClr val="tx1"/>
              </a:solidFill>
            </a:endParaRPr>
          </a:p>
          <a:p>
            <a:pPr marL="128588" indent="-128588" algn="l">
              <a:buFont typeface="Arial"/>
              <a:buChar char="•"/>
            </a:pPr>
            <a:endParaRPr lang="en-GB" sz="900" dirty="0">
              <a:solidFill>
                <a:schemeClr val="tx1"/>
              </a:solidFill>
            </a:endParaRPr>
          </a:p>
          <a:p>
            <a:pPr marL="128588" indent="-128588" algn="l">
              <a:buFont typeface="Arial"/>
              <a:buChar char="•"/>
            </a:pPr>
            <a:endParaRPr lang="en-GB" sz="900" dirty="0">
              <a:solidFill>
                <a:schemeClr val="tx1"/>
              </a:solidFill>
            </a:endParaRPr>
          </a:p>
        </p:txBody>
      </p:sp>
      <p:sp>
        <p:nvSpPr>
          <p:cNvPr id="15" name="Rectangle 14"/>
          <p:cNvSpPr/>
          <p:nvPr/>
        </p:nvSpPr>
        <p:spPr>
          <a:xfrm>
            <a:off x="6231035" y="2217261"/>
            <a:ext cx="2050953" cy="22364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128588" indent="-128588" algn="l">
              <a:buFont typeface="Arial"/>
              <a:buChar char="•"/>
            </a:pPr>
            <a:r>
              <a:rPr lang="en-GB" sz="900" dirty="0">
                <a:solidFill>
                  <a:schemeClr val="tx1"/>
                </a:solidFill>
              </a:rPr>
              <a:t>Available to in-contract clients only</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Contracted based on estimated annual volume of assessments</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Fixed quarterly, 6 monthly or annual payment terms</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Credit expires at the end of the term.</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Pricing based on specific assessment batteries and reports</a:t>
            </a:r>
          </a:p>
          <a:p>
            <a:pPr marL="128588" indent="-128588" algn="l">
              <a:buFont typeface="Arial"/>
              <a:buChar char="•"/>
            </a:pPr>
            <a:endParaRPr lang="en-GB" sz="900" dirty="0">
              <a:solidFill>
                <a:schemeClr val="tx1"/>
              </a:solidFill>
            </a:endParaRPr>
          </a:p>
          <a:p>
            <a:pPr marL="128588" indent="-128588" algn="l">
              <a:buFont typeface="Arial"/>
              <a:buChar char="•"/>
            </a:pPr>
            <a:r>
              <a:rPr lang="en-GB" sz="900" dirty="0">
                <a:solidFill>
                  <a:schemeClr val="tx1"/>
                </a:solidFill>
              </a:rPr>
              <a:t>Includes free research services***</a:t>
            </a:r>
          </a:p>
        </p:txBody>
      </p:sp>
      <p:cxnSp>
        <p:nvCxnSpPr>
          <p:cNvPr id="18" name="Straight Connector 17"/>
          <p:cNvCxnSpPr/>
          <p:nvPr/>
        </p:nvCxnSpPr>
        <p:spPr>
          <a:xfrm>
            <a:off x="529673" y="2169637"/>
            <a:ext cx="1800059" cy="0"/>
          </a:xfrm>
          <a:prstGeom prst="line">
            <a:avLst/>
          </a:prstGeom>
          <a:ln>
            <a:solidFill>
              <a:srgbClr val="ED184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18069" y="2169637"/>
            <a:ext cx="1800000" cy="0"/>
          </a:xfrm>
          <a:prstGeom prst="line">
            <a:avLst/>
          </a:prstGeom>
          <a:ln>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288610" y="2169637"/>
            <a:ext cx="1800000" cy="0"/>
          </a:xfrm>
          <a:prstGeom prst="line">
            <a:avLst/>
          </a:prstGeom>
          <a:ln>
            <a:solidFill>
              <a:srgbClr val="ED184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282755" y="2169637"/>
            <a:ext cx="1980000" cy="0"/>
          </a:xfrm>
          <a:prstGeom prst="line">
            <a:avLst/>
          </a:prstGeom>
          <a:ln>
            <a:solidFill>
              <a:srgbClr val="ED1847"/>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17926" y="1739735"/>
            <a:ext cx="1596154" cy="461665"/>
          </a:xfrm>
          <a:prstGeom prst="rect">
            <a:avLst/>
          </a:prstGeom>
          <a:noFill/>
        </p:spPr>
        <p:txBody>
          <a:bodyPr wrap="square" rtlCol="0">
            <a:spAutoFit/>
          </a:bodyPr>
          <a:lstStyle/>
          <a:p>
            <a:pPr algn="l"/>
            <a:r>
              <a:rPr lang="en-GB" sz="1200" dirty="0">
                <a:latin typeface="Helvetica Neue Light"/>
                <a:cs typeface="Helvetica Neue Light"/>
              </a:rPr>
              <a:t>Pay-</a:t>
            </a:r>
            <a:br>
              <a:rPr lang="en-GB" sz="1200" dirty="0">
                <a:latin typeface="Helvetica Neue Light"/>
                <a:cs typeface="Helvetica Neue Light"/>
              </a:rPr>
            </a:br>
            <a:r>
              <a:rPr lang="en-GB" sz="1200" b="1" dirty="0">
                <a:latin typeface="Helvetica Neue"/>
                <a:cs typeface="Helvetica Neue"/>
              </a:rPr>
              <a:t>as-you-go</a:t>
            </a:r>
          </a:p>
        </p:txBody>
      </p:sp>
      <p:sp>
        <p:nvSpPr>
          <p:cNvPr id="29" name="TextBox 28"/>
          <p:cNvSpPr txBox="1"/>
          <p:nvPr/>
        </p:nvSpPr>
        <p:spPr>
          <a:xfrm>
            <a:off x="2739844" y="1863561"/>
            <a:ext cx="1084035" cy="276999"/>
          </a:xfrm>
          <a:prstGeom prst="rect">
            <a:avLst/>
          </a:prstGeom>
          <a:noFill/>
        </p:spPr>
        <p:txBody>
          <a:bodyPr wrap="square" rtlCol="0">
            <a:spAutoFit/>
          </a:bodyPr>
          <a:lstStyle/>
          <a:p>
            <a:pPr algn="l"/>
            <a:r>
              <a:rPr lang="en-GB" sz="1200" dirty="0">
                <a:latin typeface="Helvetica Neue Light"/>
                <a:cs typeface="Helvetica Neue Light"/>
              </a:rPr>
              <a:t>In-</a:t>
            </a:r>
            <a:r>
              <a:rPr lang="en-GB" sz="1200" b="1" dirty="0">
                <a:latin typeface="Helvetica Neue"/>
                <a:cs typeface="Helvetica Neue"/>
              </a:rPr>
              <a:t>contract</a:t>
            </a:r>
          </a:p>
        </p:txBody>
      </p:sp>
      <p:sp>
        <p:nvSpPr>
          <p:cNvPr id="30" name="TextBox 29"/>
          <p:cNvSpPr txBox="1"/>
          <p:nvPr/>
        </p:nvSpPr>
        <p:spPr>
          <a:xfrm>
            <a:off x="4576896" y="1740013"/>
            <a:ext cx="1372255" cy="461665"/>
          </a:xfrm>
          <a:prstGeom prst="rect">
            <a:avLst/>
          </a:prstGeom>
          <a:noFill/>
        </p:spPr>
        <p:txBody>
          <a:bodyPr wrap="square" rtlCol="0">
            <a:spAutoFit/>
          </a:bodyPr>
          <a:lstStyle/>
          <a:p>
            <a:pPr algn="l"/>
            <a:r>
              <a:rPr lang="en-GB" sz="1200" dirty="0">
                <a:latin typeface="Helvetica Neue Light"/>
                <a:cs typeface="Helvetica Neue Light"/>
              </a:rPr>
              <a:t>Fixed Pre-paid </a:t>
            </a:r>
            <a:r>
              <a:rPr lang="en-GB" sz="1200" b="1" dirty="0">
                <a:latin typeface="Helvetica Neue"/>
                <a:cs typeface="Helvetica Neue"/>
              </a:rPr>
              <a:t>volume</a:t>
            </a:r>
          </a:p>
        </p:txBody>
      </p:sp>
      <p:sp>
        <p:nvSpPr>
          <p:cNvPr id="31" name="TextBox 30"/>
          <p:cNvSpPr txBox="1"/>
          <p:nvPr/>
        </p:nvSpPr>
        <p:spPr>
          <a:xfrm>
            <a:off x="6593157" y="1747641"/>
            <a:ext cx="1731919" cy="461665"/>
          </a:xfrm>
          <a:prstGeom prst="rect">
            <a:avLst/>
          </a:prstGeom>
          <a:noFill/>
        </p:spPr>
        <p:txBody>
          <a:bodyPr wrap="square" rtlCol="0">
            <a:spAutoFit/>
          </a:bodyPr>
          <a:lstStyle/>
          <a:p>
            <a:pPr algn="l"/>
            <a:r>
              <a:rPr lang="en-GB" sz="1200" dirty="0">
                <a:latin typeface="Helvetica Neue Light"/>
                <a:cs typeface="Helvetica Neue Light"/>
              </a:rPr>
              <a:t>Flexible Pre-paid </a:t>
            </a:r>
            <a:r>
              <a:rPr lang="en-GB" sz="1200" b="1" dirty="0">
                <a:latin typeface="Helvetica Neue"/>
                <a:cs typeface="Helvetica Neue"/>
              </a:rPr>
              <a:t>volume</a:t>
            </a:r>
          </a:p>
        </p:txBody>
      </p:sp>
      <p:cxnSp>
        <p:nvCxnSpPr>
          <p:cNvPr id="50" name="Straight Connector 49"/>
          <p:cNvCxnSpPr/>
          <p:nvPr/>
        </p:nvCxnSpPr>
        <p:spPr>
          <a:xfrm>
            <a:off x="6282755" y="4541089"/>
            <a:ext cx="1501876"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9673" y="4541081"/>
            <a:ext cx="1800000"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448749" y="4541081"/>
            <a:ext cx="1800000"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288610" y="4541081"/>
            <a:ext cx="1800000"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282755" y="4541081"/>
            <a:ext cx="1980000"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57201" y="888272"/>
            <a:ext cx="7824788" cy="769441"/>
          </a:xfrm>
          <a:prstGeom prst="rect">
            <a:avLst/>
          </a:prstGeom>
          <a:noFill/>
        </p:spPr>
        <p:txBody>
          <a:bodyPr wrap="square" rtlCol="0">
            <a:spAutoFit/>
          </a:bodyPr>
          <a:lstStyle/>
          <a:p>
            <a:pPr algn="l"/>
            <a:r>
              <a:rPr lang="en-GB" sz="1100" dirty="0">
                <a:latin typeface="Helvetica Neue" charset="0"/>
                <a:ea typeface="Helvetica Neue" charset="0"/>
                <a:cs typeface="Helvetica Neue" charset="0"/>
              </a:rPr>
              <a:t>Our pricing models allow you to choose between ad-hoc ‘low commitment’ or longer-term fixed subscription options. Our assessment costs are not based on your choice of delivery channel, but on the type of partnership you would like to have with us. This provides you with the flexibility to choose the delivery options and pricing models independently, and allows us to give you the support you need without having to discuss significant additional ‘bureau’ charges. </a:t>
            </a:r>
          </a:p>
        </p:txBody>
      </p:sp>
      <p:sp>
        <p:nvSpPr>
          <p:cNvPr id="5" name="TextBox 4"/>
          <p:cNvSpPr txBox="1"/>
          <p:nvPr/>
        </p:nvSpPr>
        <p:spPr>
          <a:xfrm>
            <a:off x="2500803" y="4616523"/>
            <a:ext cx="2651688" cy="403957"/>
          </a:xfrm>
          <a:prstGeom prst="rect">
            <a:avLst/>
          </a:prstGeom>
          <a:noFill/>
        </p:spPr>
        <p:txBody>
          <a:bodyPr wrap="none" rtlCol="0">
            <a:spAutoFit/>
          </a:bodyPr>
          <a:lstStyle/>
          <a:p>
            <a:pPr algn="l"/>
            <a:r>
              <a:rPr lang="en-GB" sz="675" dirty="0">
                <a:latin typeface="+mn-lt"/>
              </a:rPr>
              <a:t>*Value added products like Hogan, CPP, CPA, etc. are excluded</a:t>
            </a:r>
          </a:p>
          <a:p>
            <a:pPr algn="l"/>
            <a:r>
              <a:rPr lang="en-GB" sz="675" dirty="0">
                <a:latin typeface="+mn-lt"/>
              </a:rPr>
              <a:t>** </a:t>
            </a:r>
            <a:r>
              <a:rPr lang="en-GB" sz="675" dirty="0">
                <a:solidFill>
                  <a:srgbClr val="003D58"/>
                </a:solidFill>
                <a:latin typeface="Arial"/>
                <a:ea typeface="+mn-ea"/>
                <a:cs typeface="+mn-cs"/>
              </a:rPr>
              <a:t>Dependant on product partner volume discount options</a:t>
            </a:r>
          </a:p>
          <a:p>
            <a:pPr algn="l"/>
            <a:r>
              <a:rPr lang="en-GB" sz="675" dirty="0">
                <a:solidFill>
                  <a:srgbClr val="003D58"/>
                </a:solidFill>
                <a:latin typeface="Arial"/>
                <a:ea typeface="+mn-ea"/>
                <a:cs typeface="+mn-cs"/>
              </a:rPr>
              <a:t>*** Some conditions may apply</a:t>
            </a:r>
            <a:endParaRPr lang="en-GB" sz="600" dirty="0">
              <a:latin typeface="+mn-lt"/>
            </a:endParaRPr>
          </a:p>
        </p:txBody>
      </p:sp>
      <p:pic>
        <p:nvPicPr>
          <p:cNvPr id="6" name="Picture 5" descr="exit-100.png"/>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15976" y="1832841"/>
            <a:ext cx="297000" cy="297000"/>
          </a:xfrm>
          <a:prstGeom prst="rect">
            <a:avLst/>
          </a:prstGeom>
        </p:spPr>
      </p:pic>
      <p:pic>
        <p:nvPicPr>
          <p:cNvPr id="9" name="Picture 8"/>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53678" y="1843560"/>
            <a:ext cx="297000" cy="297000"/>
          </a:xfrm>
          <a:prstGeom prst="rect">
            <a:avLst/>
          </a:prstGeom>
        </p:spPr>
      </p:pic>
      <p:pic>
        <p:nvPicPr>
          <p:cNvPr id="16" name="Picture 15"/>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260894" y="1843560"/>
            <a:ext cx="297000" cy="297000"/>
          </a:xfrm>
          <a:prstGeom prst="rect">
            <a:avLst/>
          </a:prstGeom>
        </p:spPr>
      </p:pic>
      <p:pic>
        <p:nvPicPr>
          <p:cNvPr id="17" name="Picture 16"/>
          <p:cNvPicPr>
            <a:picLocks noChangeAspect="1"/>
          </p:cNvPicPr>
          <p:nvPr/>
        </p:nvPicPr>
        <p:blipFill>
          <a:blip r:embed="rId5" cstate="email">
            <a:duotone>
              <a:schemeClr val="bg2">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tretch>
            <a:fillRect/>
          </a:stretch>
        </p:blipFill>
        <p:spPr>
          <a:xfrm>
            <a:off x="6288977" y="1840747"/>
            <a:ext cx="297000" cy="297000"/>
          </a:xfrm>
          <a:prstGeom prst="rect">
            <a:avLst/>
          </a:prstGeom>
        </p:spPr>
      </p:pic>
    </p:spTree>
    <p:extLst>
      <p:ext uri="{BB962C8B-B14F-4D97-AF65-F5344CB8AC3E}">
        <p14:creationId xmlns:p14="http://schemas.microsoft.com/office/powerpoint/2010/main" val="2905482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B52C52-0011-E144-90E1-66F010CA6937}"/>
              </a:ext>
            </a:extLst>
          </p:cNvPr>
          <p:cNvSpPr>
            <a:spLocks noGrp="1"/>
          </p:cNvSpPr>
          <p:nvPr>
            <p:ph sz="quarter" idx="11"/>
          </p:nvPr>
        </p:nvSpPr>
        <p:spPr/>
        <p:txBody>
          <a:bodyPr/>
          <a:lstStyle/>
          <a:p>
            <a:endParaRPr lang="en-US" dirty="0"/>
          </a:p>
        </p:txBody>
      </p:sp>
      <p:sp>
        <p:nvSpPr>
          <p:cNvPr id="3" name="Title 2">
            <a:extLst>
              <a:ext uri="{FF2B5EF4-FFF2-40B4-BE49-F238E27FC236}">
                <a16:creationId xmlns:a16="http://schemas.microsoft.com/office/drawing/2014/main" id="{BF83574B-DF56-094A-B387-8EC9E2EA89A4}"/>
              </a:ext>
            </a:extLst>
          </p:cNvPr>
          <p:cNvSpPr>
            <a:spLocks noGrp="1"/>
          </p:cNvSpPr>
          <p:nvPr>
            <p:ph type="title"/>
          </p:nvPr>
        </p:nvSpPr>
        <p:spPr/>
        <p:txBody>
          <a:bodyPr/>
          <a:lstStyle/>
          <a:p>
            <a:r>
              <a:rPr lang="en-US" dirty="0"/>
              <a:t>How we deliver</a:t>
            </a:r>
          </a:p>
        </p:txBody>
      </p:sp>
    </p:spTree>
    <p:extLst>
      <p:ext uri="{BB962C8B-B14F-4D97-AF65-F5344CB8AC3E}">
        <p14:creationId xmlns:p14="http://schemas.microsoft.com/office/powerpoint/2010/main" val="219847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3574B-DF56-094A-B387-8EC9E2EA89A4}"/>
              </a:ext>
            </a:extLst>
          </p:cNvPr>
          <p:cNvSpPr>
            <a:spLocks noGrp="1"/>
          </p:cNvSpPr>
          <p:nvPr>
            <p:ph type="title"/>
          </p:nvPr>
        </p:nvSpPr>
        <p:spPr>
          <a:xfrm>
            <a:off x="2708999" y="3197853"/>
            <a:ext cx="5572990" cy="701278"/>
          </a:xfrm>
        </p:spPr>
        <p:txBody>
          <a:bodyPr/>
          <a:lstStyle/>
          <a:p>
            <a:r>
              <a:rPr lang="en-US" b="1" dirty="0"/>
              <a:t>Pre-Assessment</a:t>
            </a:r>
          </a:p>
        </p:txBody>
      </p:sp>
    </p:spTree>
    <p:extLst>
      <p:ext uri="{BB962C8B-B14F-4D97-AF65-F5344CB8AC3E}">
        <p14:creationId xmlns:p14="http://schemas.microsoft.com/office/powerpoint/2010/main" val="57570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56656" y="1853246"/>
            <a:ext cx="504000" cy="504000"/>
          </a:xfrm>
          <a:prstGeom prst="rect">
            <a:avLst/>
          </a:prstGeom>
        </p:spPr>
      </p:pic>
      <p:sp>
        <p:nvSpPr>
          <p:cNvPr id="25" name="Content Placeholder 24"/>
          <p:cNvSpPr txBox="1">
            <a:spLocks/>
          </p:cNvSpPr>
          <p:nvPr/>
        </p:nvSpPr>
        <p:spPr bwMode="auto">
          <a:xfrm>
            <a:off x="3536976" y="2726564"/>
            <a:ext cx="1980000" cy="112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142868" indent="-142868" algn="l" rtl="0" eaLnBrk="1" fontAlgn="base" hangingPunct="1">
              <a:spcBef>
                <a:spcPts val="1125"/>
              </a:spcBef>
              <a:spcAft>
                <a:spcPct val="0"/>
              </a:spcAft>
              <a:buClr>
                <a:schemeClr val="accent1"/>
              </a:buClr>
              <a:buSzPct val="100000"/>
              <a:buFont typeface="Wingdings 2" charset="0"/>
              <a:buChar char="¡"/>
              <a:defRPr sz="1800" kern="1200">
                <a:solidFill>
                  <a:srgbClr val="003D58"/>
                </a:solidFill>
                <a:latin typeface="Helvetica Neue"/>
                <a:ea typeface="ＭＳ Ｐゴシック" charset="0"/>
                <a:cs typeface="Helvetica Neue"/>
              </a:defRPr>
            </a:lvl1pPr>
            <a:lvl2pPr marL="285738" indent="-142868" algn="l" rtl="0" eaLnBrk="1" fontAlgn="base" hangingPunct="1">
              <a:spcBef>
                <a:spcPts val="375"/>
              </a:spcBef>
              <a:spcAft>
                <a:spcPct val="0"/>
              </a:spcAft>
              <a:buClr>
                <a:srgbClr val="929CA4"/>
              </a:buClr>
              <a:buSzPct val="100000"/>
              <a:buFont typeface="Wingdings 2" charset="0"/>
              <a:buChar char="¡"/>
              <a:defRPr sz="1600" kern="1200">
                <a:solidFill>
                  <a:srgbClr val="003D58"/>
                </a:solidFill>
                <a:latin typeface="Helvetica Neue"/>
                <a:ea typeface="ＭＳ Ｐゴシック" charset="0"/>
                <a:cs typeface="Helvetica Neue"/>
              </a:defRPr>
            </a:lvl2pPr>
            <a:lvl3pPr marL="428605" indent="-142868" algn="l" rtl="0" eaLnBrk="1" fontAlgn="base" hangingPunct="1">
              <a:spcBef>
                <a:spcPts val="375"/>
              </a:spcBef>
              <a:spcAft>
                <a:spcPct val="0"/>
              </a:spcAft>
              <a:buClr>
                <a:schemeClr val="accent1"/>
              </a:buClr>
              <a:buSzPct val="100000"/>
              <a:buFont typeface="Wingdings 2" charset="0"/>
              <a:buChar char="¡"/>
              <a:defRPr sz="1400" kern="1200">
                <a:solidFill>
                  <a:srgbClr val="003D58"/>
                </a:solidFill>
                <a:latin typeface="Helvetica Neue"/>
                <a:ea typeface="ＭＳ Ｐゴシック" charset="0"/>
                <a:cs typeface="Helvetica Neue"/>
              </a:defRPr>
            </a:lvl3pPr>
            <a:lvl4pPr marL="571474" indent="-142868" algn="l" rtl="0" eaLnBrk="1" fontAlgn="base" hangingPunct="1">
              <a:spcBef>
                <a:spcPts val="375"/>
              </a:spcBef>
              <a:spcAft>
                <a:spcPct val="0"/>
              </a:spcAft>
              <a:buClr>
                <a:srgbClr val="929CA4"/>
              </a:buClr>
              <a:buSzPct val="100000"/>
              <a:buFont typeface="Wingdings 2" charset="0"/>
              <a:buChar char="¡"/>
              <a:defRPr sz="1200" kern="1200">
                <a:solidFill>
                  <a:srgbClr val="003D58"/>
                </a:solidFill>
                <a:latin typeface="Helvetica Neue"/>
                <a:ea typeface="ＭＳ Ｐゴシック" charset="0"/>
                <a:cs typeface="Helvetica Neue"/>
              </a:defRPr>
            </a:lvl4pPr>
            <a:lvl5pPr marL="714342" indent="-142868" algn="l" rtl="0" eaLnBrk="1" fontAlgn="base" hangingPunct="1">
              <a:spcBef>
                <a:spcPts val="375"/>
              </a:spcBef>
              <a:spcAft>
                <a:spcPct val="0"/>
              </a:spcAft>
              <a:buClr>
                <a:schemeClr val="accent1"/>
              </a:buClr>
              <a:buSzPct val="100000"/>
              <a:buFont typeface="Wingdings 2" charset="0"/>
              <a:buChar char="¡"/>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a:lstStyle>
          <a:p>
            <a:pPr marL="0" indent="0">
              <a:lnSpc>
                <a:spcPct val="90000"/>
              </a:lnSpc>
              <a:buFont typeface="Wingdings 2" charset="0"/>
              <a:buNone/>
            </a:pPr>
            <a:r>
              <a:rPr lang="en-GB" sz="1400" dirty="0">
                <a:solidFill>
                  <a:schemeClr val="tx2"/>
                </a:solidFill>
              </a:rPr>
              <a:t>Select assessment </a:t>
            </a:r>
            <a:r>
              <a:rPr lang="en-GB" sz="1400" b="1" dirty="0">
                <a:solidFill>
                  <a:schemeClr val="tx2"/>
                </a:solidFill>
              </a:rPr>
              <a:t>methods and batteries</a:t>
            </a:r>
          </a:p>
        </p:txBody>
      </p:sp>
      <p:cxnSp>
        <p:nvCxnSpPr>
          <p:cNvPr id="32" name="Straight Arrow Connector 31"/>
          <p:cNvCxnSpPr>
            <a:stCxn id="15" idx="3"/>
            <a:endCxn id="62" idx="1"/>
          </p:cNvCxnSpPr>
          <p:nvPr/>
        </p:nvCxnSpPr>
        <p:spPr>
          <a:xfrm>
            <a:off x="4272496" y="2102648"/>
            <a:ext cx="2184160" cy="2598"/>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
        <p:nvSpPr>
          <p:cNvPr id="35" name="Content Placeholder 24"/>
          <p:cNvSpPr txBox="1">
            <a:spLocks/>
          </p:cNvSpPr>
          <p:nvPr/>
        </p:nvSpPr>
        <p:spPr bwMode="auto">
          <a:xfrm>
            <a:off x="6264692" y="2726564"/>
            <a:ext cx="1980000" cy="1411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142868" indent="-142868" algn="l" rtl="0" eaLnBrk="1" fontAlgn="base" hangingPunct="1">
              <a:spcBef>
                <a:spcPts val="1125"/>
              </a:spcBef>
              <a:spcAft>
                <a:spcPct val="0"/>
              </a:spcAft>
              <a:buClr>
                <a:schemeClr val="accent1"/>
              </a:buClr>
              <a:buSzPct val="100000"/>
              <a:buFont typeface="Wingdings 2" charset="0"/>
              <a:buChar char="¡"/>
              <a:defRPr sz="1800" kern="1200">
                <a:solidFill>
                  <a:srgbClr val="003D58"/>
                </a:solidFill>
                <a:latin typeface="Helvetica Neue"/>
                <a:ea typeface="ＭＳ Ｐゴシック" charset="0"/>
                <a:cs typeface="Helvetica Neue"/>
              </a:defRPr>
            </a:lvl1pPr>
            <a:lvl2pPr marL="285738" indent="-142868" algn="l" rtl="0" eaLnBrk="1" fontAlgn="base" hangingPunct="1">
              <a:spcBef>
                <a:spcPts val="375"/>
              </a:spcBef>
              <a:spcAft>
                <a:spcPct val="0"/>
              </a:spcAft>
              <a:buClr>
                <a:srgbClr val="929CA4"/>
              </a:buClr>
              <a:buSzPct val="100000"/>
              <a:buFont typeface="Wingdings 2" charset="0"/>
              <a:buChar char="¡"/>
              <a:defRPr sz="1600" kern="1200">
                <a:solidFill>
                  <a:srgbClr val="003D58"/>
                </a:solidFill>
                <a:latin typeface="Helvetica Neue"/>
                <a:ea typeface="ＭＳ Ｐゴシック" charset="0"/>
                <a:cs typeface="Helvetica Neue"/>
              </a:defRPr>
            </a:lvl2pPr>
            <a:lvl3pPr marL="428605" indent="-142868" algn="l" rtl="0" eaLnBrk="1" fontAlgn="base" hangingPunct="1">
              <a:spcBef>
                <a:spcPts val="375"/>
              </a:spcBef>
              <a:spcAft>
                <a:spcPct val="0"/>
              </a:spcAft>
              <a:buClr>
                <a:schemeClr val="accent1"/>
              </a:buClr>
              <a:buSzPct val="100000"/>
              <a:buFont typeface="Wingdings 2" charset="0"/>
              <a:buChar char="¡"/>
              <a:defRPr sz="1400" kern="1200">
                <a:solidFill>
                  <a:srgbClr val="003D58"/>
                </a:solidFill>
                <a:latin typeface="Helvetica Neue"/>
                <a:ea typeface="ＭＳ Ｐゴシック" charset="0"/>
                <a:cs typeface="Helvetica Neue"/>
              </a:defRPr>
            </a:lvl3pPr>
            <a:lvl4pPr marL="571474" indent="-142868" algn="l" rtl="0" eaLnBrk="1" fontAlgn="base" hangingPunct="1">
              <a:spcBef>
                <a:spcPts val="375"/>
              </a:spcBef>
              <a:spcAft>
                <a:spcPct val="0"/>
              </a:spcAft>
              <a:buClr>
                <a:srgbClr val="929CA4"/>
              </a:buClr>
              <a:buSzPct val="100000"/>
              <a:buFont typeface="Wingdings 2" charset="0"/>
              <a:buChar char="¡"/>
              <a:defRPr sz="1200" kern="1200">
                <a:solidFill>
                  <a:srgbClr val="003D58"/>
                </a:solidFill>
                <a:latin typeface="Helvetica Neue"/>
                <a:ea typeface="ＭＳ Ｐゴシック" charset="0"/>
                <a:cs typeface="Helvetica Neue"/>
              </a:defRPr>
            </a:lvl4pPr>
            <a:lvl5pPr marL="714342" indent="-142868" algn="l" rtl="0" eaLnBrk="1" fontAlgn="base" hangingPunct="1">
              <a:spcBef>
                <a:spcPts val="375"/>
              </a:spcBef>
              <a:spcAft>
                <a:spcPct val="0"/>
              </a:spcAft>
              <a:buClr>
                <a:schemeClr val="accent1"/>
              </a:buClr>
              <a:buSzPct val="100000"/>
              <a:buFont typeface="Wingdings 2" charset="0"/>
              <a:buChar char="¡"/>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a:lstStyle>
          <a:p>
            <a:pPr marL="0" indent="0">
              <a:lnSpc>
                <a:spcPct val="90000"/>
              </a:lnSpc>
              <a:spcBef>
                <a:spcPts val="1350"/>
              </a:spcBef>
              <a:buFont typeface="Wingdings 2" charset="0"/>
              <a:buNone/>
            </a:pPr>
            <a:r>
              <a:rPr lang="en-GB" sz="1400" b="1" dirty="0">
                <a:solidFill>
                  <a:schemeClr val="tx2"/>
                </a:solidFill>
              </a:rPr>
              <a:t>Report format </a:t>
            </a:r>
            <a:br>
              <a:rPr lang="en-GB" sz="1400" b="1" dirty="0">
                <a:solidFill>
                  <a:schemeClr val="tx2"/>
                </a:solidFill>
              </a:rPr>
            </a:br>
            <a:r>
              <a:rPr lang="en-GB" sz="1400" dirty="0">
                <a:solidFill>
                  <a:schemeClr val="tx2"/>
                </a:solidFill>
              </a:rPr>
              <a:t>design</a:t>
            </a:r>
          </a:p>
        </p:txBody>
      </p:sp>
      <p:sp>
        <p:nvSpPr>
          <p:cNvPr id="36" name="Content Placeholder 24"/>
          <p:cNvSpPr txBox="1">
            <a:spLocks/>
          </p:cNvSpPr>
          <p:nvPr/>
        </p:nvSpPr>
        <p:spPr bwMode="auto">
          <a:xfrm>
            <a:off x="954518" y="2726564"/>
            <a:ext cx="1980000" cy="1090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142868" indent="-142868" algn="l" rtl="0" eaLnBrk="1" fontAlgn="base" hangingPunct="1">
              <a:spcBef>
                <a:spcPts val="1125"/>
              </a:spcBef>
              <a:spcAft>
                <a:spcPct val="0"/>
              </a:spcAft>
              <a:buClr>
                <a:schemeClr val="accent1"/>
              </a:buClr>
              <a:buSzPct val="100000"/>
              <a:buFont typeface="Wingdings 2" charset="0"/>
              <a:buChar char="¡"/>
              <a:defRPr sz="1800" kern="1200">
                <a:solidFill>
                  <a:srgbClr val="003D58"/>
                </a:solidFill>
                <a:latin typeface="Helvetica Neue"/>
                <a:ea typeface="ＭＳ Ｐゴシック" charset="0"/>
                <a:cs typeface="Helvetica Neue"/>
              </a:defRPr>
            </a:lvl1pPr>
            <a:lvl2pPr marL="285738" indent="-142868" algn="l" rtl="0" eaLnBrk="1" fontAlgn="base" hangingPunct="1">
              <a:spcBef>
                <a:spcPts val="375"/>
              </a:spcBef>
              <a:spcAft>
                <a:spcPct val="0"/>
              </a:spcAft>
              <a:buClr>
                <a:srgbClr val="929CA4"/>
              </a:buClr>
              <a:buSzPct val="100000"/>
              <a:buFont typeface="Wingdings 2" charset="0"/>
              <a:buChar char="¡"/>
              <a:defRPr sz="1600" kern="1200">
                <a:solidFill>
                  <a:srgbClr val="003D58"/>
                </a:solidFill>
                <a:latin typeface="Helvetica Neue"/>
                <a:ea typeface="ＭＳ Ｐゴシック" charset="0"/>
                <a:cs typeface="Helvetica Neue"/>
              </a:defRPr>
            </a:lvl2pPr>
            <a:lvl3pPr marL="428605" indent="-142868" algn="l" rtl="0" eaLnBrk="1" fontAlgn="base" hangingPunct="1">
              <a:spcBef>
                <a:spcPts val="375"/>
              </a:spcBef>
              <a:spcAft>
                <a:spcPct val="0"/>
              </a:spcAft>
              <a:buClr>
                <a:schemeClr val="accent1"/>
              </a:buClr>
              <a:buSzPct val="100000"/>
              <a:buFont typeface="Wingdings 2" charset="0"/>
              <a:buChar char="¡"/>
              <a:defRPr sz="1400" kern="1200">
                <a:solidFill>
                  <a:srgbClr val="003D58"/>
                </a:solidFill>
                <a:latin typeface="Helvetica Neue"/>
                <a:ea typeface="ＭＳ Ｐゴシック" charset="0"/>
                <a:cs typeface="Helvetica Neue"/>
              </a:defRPr>
            </a:lvl3pPr>
            <a:lvl4pPr marL="571474" indent="-142868" algn="l" rtl="0" eaLnBrk="1" fontAlgn="base" hangingPunct="1">
              <a:spcBef>
                <a:spcPts val="375"/>
              </a:spcBef>
              <a:spcAft>
                <a:spcPct val="0"/>
              </a:spcAft>
              <a:buClr>
                <a:srgbClr val="929CA4"/>
              </a:buClr>
              <a:buSzPct val="100000"/>
              <a:buFont typeface="Wingdings 2" charset="0"/>
              <a:buChar char="¡"/>
              <a:defRPr sz="1200" kern="1200">
                <a:solidFill>
                  <a:srgbClr val="003D58"/>
                </a:solidFill>
                <a:latin typeface="Helvetica Neue"/>
                <a:ea typeface="ＭＳ Ｐゴシック" charset="0"/>
                <a:cs typeface="Helvetica Neue"/>
              </a:defRPr>
            </a:lvl4pPr>
            <a:lvl5pPr marL="714342" indent="-142868" algn="l" rtl="0" eaLnBrk="1" fontAlgn="base" hangingPunct="1">
              <a:spcBef>
                <a:spcPts val="375"/>
              </a:spcBef>
              <a:spcAft>
                <a:spcPct val="0"/>
              </a:spcAft>
              <a:buClr>
                <a:schemeClr val="accent1"/>
              </a:buClr>
              <a:buSzPct val="100000"/>
              <a:buFont typeface="Wingdings 2" charset="0"/>
              <a:buChar char="¡"/>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a:lstStyle>
          <a:p>
            <a:pPr marL="0" indent="0">
              <a:lnSpc>
                <a:spcPct val="90000"/>
              </a:lnSpc>
              <a:spcBef>
                <a:spcPts val="1350"/>
              </a:spcBef>
              <a:buFont typeface="Wingdings 2" charset="0"/>
              <a:buNone/>
            </a:pPr>
            <a:r>
              <a:rPr lang="en-GB" sz="1400" dirty="0">
                <a:solidFill>
                  <a:schemeClr val="tx2"/>
                </a:solidFill>
              </a:rPr>
              <a:t>Jobs and </a:t>
            </a:r>
            <a:br>
              <a:rPr lang="en-GB" sz="1400" dirty="0">
                <a:solidFill>
                  <a:schemeClr val="tx2"/>
                </a:solidFill>
              </a:rPr>
            </a:br>
            <a:r>
              <a:rPr lang="en-GB" sz="1400" b="1" dirty="0">
                <a:solidFill>
                  <a:schemeClr val="tx2"/>
                </a:solidFill>
              </a:rPr>
              <a:t>success profiles</a:t>
            </a:r>
          </a:p>
        </p:txBody>
      </p:sp>
      <p:sp>
        <p:nvSpPr>
          <p:cNvPr id="4" name="Title 3"/>
          <p:cNvSpPr>
            <a:spLocks noGrp="1"/>
          </p:cNvSpPr>
          <p:nvPr>
            <p:ph type="title"/>
          </p:nvPr>
        </p:nvSpPr>
        <p:spPr/>
        <p:txBody>
          <a:bodyPr>
            <a:normAutofit/>
          </a:bodyPr>
          <a:lstStyle/>
          <a:p>
            <a:r>
              <a:rPr lang="en-GB" b="1" dirty="0">
                <a:ea typeface="Helvetica Neue" charset="0"/>
                <a:cs typeface="Helvetica Neue" charset="0"/>
              </a:rPr>
              <a:t>Pre-assessmen</a:t>
            </a:r>
            <a:r>
              <a:rPr lang="en-GB" dirty="0">
                <a:ea typeface="Helvetica Neue" charset="0"/>
                <a:cs typeface="Helvetica Neue" charset="0"/>
              </a:rPr>
              <a:t>t define and design</a:t>
            </a:r>
          </a:p>
        </p:txBody>
      </p:sp>
      <p:cxnSp>
        <p:nvCxnSpPr>
          <p:cNvPr id="53" name="Straight Arrow Connector 52"/>
          <p:cNvCxnSpPr>
            <a:stCxn id="16" idx="3"/>
            <a:endCxn id="15" idx="1"/>
          </p:cNvCxnSpPr>
          <p:nvPr/>
        </p:nvCxnSpPr>
        <p:spPr>
          <a:xfrm flipV="1">
            <a:off x="1718806" y="2102648"/>
            <a:ext cx="2049690" cy="2598"/>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
        <p:nvSpPr>
          <p:cNvPr id="13" name="Slide Number Placeholder 12"/>
          <p:cNvSpPr>
            <a:spLocks noGrp="1"/>
          </p:cNvSpPr>
          <p:nvPr>
            <p:ph type="sldNum" sz="quarter" idx="10"/>
          </p:nvPr>
        </p:nvSpPr>
        <p:spPr/>
        <p:txBody>
          <a:bodyPr/>
          <a:lstStyle/>
          <a:p>
            <a:pPr>
              <a:defRPr/>
            </a:pPr>
            <a:r>
              <a:rPr lang="en-GB" dirty="0"/>
              <a:t>PAGE </a:t>
            </a:r>
            <a:fld id="{4646D39D-72DD-EC43-AE57-0EBBAA7D9A27}" type="slidenum">
              <a:rPr lang="en-GB" smtClean="0"/>
              <a:pPr>
                <a:defRPr/>
              </a:pPr>
              <a:t>19</a:t>
            </a:fld>
            <a:endParaRPr lang="en-GB" dirty="0"/>
          </a:p>
        </p:txBody>
      </p:sp>
      <p:cxnSp>
        <p:nvCxnSpPr>
          <p:cNvPr id="14" name="Straight Arrow Connector 13"/>
          <p:cNvCxnSpPr>
            <a:stCxn id="62" idx="3"/>
          </p:cNvCxnSpPr>
          <p:nvPr/>
        </p:nvCxnSpPr>
        <p:spPr>
          <a:xfrm>
            <a:off x="6960656" y="2105246"/>
            <a:ext cx="2183344"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pic>
        <p:nvPicPr>
          <p:cNvPr id="15" name="Picture 1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68496" y="1850648"/>
            <a:ext cx="504000" cy="504000"/>
          </a:xfrm>
          <a:prstGeom prst="rect">
            <a:avLst/>
          </a:prstGeom>
        </p:spPr>
      </p:pic>
      <p:pic>
        <p:nvPicPr>
          <p:cNvPr id="16" name="Picture 1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4806" y="1853246"/>
            <a:ext cx="504000" cy="504000"/>
          </a:xfrm>
          <a:prstGeom prst="rect">
            <a:avLst/>
          </a:prstGeom>
        </p:spPr>
      </p:pic>
    </p:spTree>
    <p:extLst>
      <p:ext uri="{BB962C8B-B14F-4D97-AF65-F5344CB8AC3E}">
        <p14:creationId xmlns:p14="http://schemas.microsoft.com/office/powerpoint/2010/main" val="230977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15347" r="16158"/>
          <a:stretch/>
        </p:blipFill>
        <p:spPr>
          <a:xfrm>
            <a:off x="0" y="0"/>
            <a:ext cx="5284605" cy="5143500"/>
          </a:xfrm>
          <a:prstGeom prst="rect">
            <a:avLst/>
          </a:prstGeom>
        </p:spPr>
      </p:pic>
      <p:sp>
        <p:nvSpPr>
          <p:cNvPr id="6" name="Rectangle 5"/>
          <p:cNvSpPr/>
          <p:nvPr/>
        </p:nvSpPr>
        <p:spPr>
          <a:xfrm>
            <a:off x="5127202" y="0"/>
            <a:ext cx="4031672" cy="5143500"/>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5347675" y="668904"/>
            <a:ext cx="3477438" cy="3539430"/>
          </a:xfrm>
          <a:prstGeom prst="rect">
            <a:avLst/>
          </a:prstGeom>
        </p:spPr>
        <p:txBody>
          <a:bodyPr wrap="square">
            <a:spAutoFit/>
          </a:bodyPr>
          <a:lstStyle/>
          <a:p>
            <a:pPr algn="l"/>
            <a:r>
              <a:rPr lang="en-US" sz="2800" dirty="0">
                <a:latin typeface="Helvetica Neue Light" charset="0"/>
                <a:ea typeface="Helvetica Neue Light" charset="0"/>
                <a:cs typeface="Helvetica Neue Light" charset="0"/>
              </a:rPr>
              <a:t>We deliver simple and efficient assessment solutions that help you make better talent decisions and improve talent performance. </a:t>
            </a:r>
          </a:p>
        </p:txBody>
      </p:sp>
      <p:sp>
        <p:nvSpPr>
          <p:cNvPr id="2" name="TextBox 1"/>
          <p:cNvSpPr txBox="1"/>
          <p:nvPr/>
        </p:nvSpPr>
        <p:spPr>
          <a:xfrm>
            <a:off x="5347675" y="4385465"/>
            <a:ext cx="2916183" cy="338554"/>
          </a:xfrm>
          <a:prstGeom prst="rect">
            <a:avLst/>
          </a:prstGeom>
          <a:noFill/>
        </p:spPr>
        <p:txBody>
          <a:bodyPr wrap="none" rtlCol="0">
            <a:spAutoFit/>
          </a:bodyPr>
          <a:lstStyle/>
          <a:p>
            <a:r>
              <a:rPr lang="en-US" sz="1600" b="1" dirty="0">
                <a:solidFill>
                  <a:schemeClr val="accent2"/>
                </a:solidFill>
                <a:latin typeface="Helvetica Neue Light" charset="0"/>
                <a:ea typeface="Helvetica Neue Light" charset="0"/>
                <a:cs typeface="Helvetica Neue Light" charset="0"/>
              </a:rPr>
              <a:t>contextual | flexible | integrated</a:t>
            </a:r>
          </a:p>
        </p:txBody>
      </p:sp>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01353" y="4025453"/>
            <a:ext cx="1659759" cy="978247"/>
          </a:xfrm>
          <a:prstGeom prst="rect">
            <a:avLst/>
          </a:prstGeom>
        </p:spPr>
      </p:pic>
      <p:sp>
        <p:nvSpPr>
          <p:cNvPr id="3" name="Slide Number Placeholder 2"/>
          <p:cNvSpPr>
            <a:spLocks noGrp="1"/>
          </p:cNvSpPr>
          <p:nvPr>
            <p:ph type="sldNum" sz="quarter" idx="11"/>
          </p:nvPr>
        </p:nvSpPr>
        <p:spPr/>
        <p:txBody>
          <a:bodyPr/>
          <a:lstStyle/>
          <a:p>
            <a:pPr>
              <a:defRPr/>
            </a:pPr>
            <a:r>
              <a:rPr lang="en-GB"/>
              <a:t>PAGE </a:t>
            </a:r>
            <a:fld id="{CA0E158F-36BB-4448-BD17-99892819D07B}" type="slidenum">
              <a:rPr lang="en-GB" smtClean="0"/>
              <a:pPr>
                <a:defRPr/>
              </a:pPr>
              <a:t>2</a:t>
            </a:fld>
            <a:endParaRPr lang="en-GB" dirty="0"/>
          </a:p>
        </p:txBody>
      </p:sp>
    </p:spTree>
    <p:extLst>
      <p:ext uri="{BB962C8B-B14F-4D97-AF65-F5344CB8AC3E}">
        <p14:creationId xmlns:p14="http://schemas.microsoft.com/office/powerpoint/2010/main" val="1997247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alphaModFix amt="49000"/>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239519" y="2276900"/>
            <a:ext cx="4552232" cy="3545949"/>
          </a:xfrm>
          <a:prstGeom prst="rect">
            <a:avLst/>
          </a:prstGeom>
        </p:spPr>
      </p:pic>
      <p:sp>
        <p:nvSpPr>
          <p:cNvPr id="9" name="Rounded Rectangle 8"/>
          <p:cNvSpPr/>
          <p:nvPr/>
        </p:nvSpPr>
        <p:spPr>
          <a:xfrm>
            <a:off x="6038132" y="-71119"/>
            <a:ext cx="2638508" cy="4693349"/>
          </a:xfrm>
          <a:prstGeom prst="roundRect">
            <a:avLst>
              <a:gd name="adj" fmla="val 2580"/>
            </a:avLst>
          </a:prstGeom>
          <a:solidFill>
            <a:srgbClr val="005577"/>
          </a:solidFill>
          <a:ln>
            <a:solidFill>
              <a:srgbClr val="00557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z="2500" dirty="0">
                <a:latin typeface="Helvetica Neue"/>
                <a:cs typeface="Helvetica Neue"/>
              </a:rPr>
              <a:t>Easily</a:t>
            </a:r>
            <a:r>
              <a:rPr lang="en-US" sz="2500" b="1" dirty="0">
                <a:latin typeface="Helvetica Neue"/>
                <a:cs typeface="Helvetica Neue"/>
              </a:rPr>
              <a:t> define </a:t>
            </a:r>
            <a:r>
              <a:rPr lang="en-US" sz="2500" dirty="0">
                <a:latin typeface="Helvetica Neue"/>
                <a:cs typeface="Helvetica Neue"/>
              </a:rPr>
              <a:t>what good looks like</a:t>
            </a:r>
            <a:endParaRPr lang="en-GB" sz="2500" dirty="0"/>
          </a:p>
        </p:txBody>
      </p:sp>
      <p:sp>
        <p:nvSpPr>
          <p:cNvPr id="6" name="Content Placeholder 6"/>
          <p:cNvSpPr>
            <a:spLocks noGrp="1"/>
          </p:cNvSpPr>
          <p:nvPr>
            <p:ph sz="quarter" idx="10"/>
          </p:nvPr>
        </p:nvSpPr>
        <p:spPr>
          <a:xfrm>
            <a:off x="6103724" y="1973987"/>
            <a:ext cx="2471315" cy="2516163"/>
          </a:xfrm>
        </p:spPr>
        <p:txBody>
          <a:bodyPr>
            <a:noAutofit/>
          </a:bodyPr>
          <a:lstStyle/>
          <a:p>
            <a:pPr marL="34529" lvl="1" indent="0">
              <a:lnSpc>
                <a:spcPct val="90000"/>
              </a:lnSpc>
              <a:buNone/>
            </a:pPr>
            <a:r>
              <a:rPr lang="en-GB" sz="1200" dirty="0">
                <a:solidFill>
                  <a:schemeClr val="bg1"/>
                </a:solidFill>
              </a:rPr>
              <a:t>Use any competency, behavioural or skills model.</a:t>
            </a:r>
          </a:p>
          <a:p>
            <a:pPr marL="34529" lvl="1" indent="0">
              <a:lnSpc>
                <a:spcPct val="90000"/>
              </a:lnSpc>
              <a:buNone/>
            </a:pPr>
            <a:r>
              <a:rPr lang="en-GB" sz="1200" dirty="0">
                <a:solidFill>
                  <a:schemeClr val="bg1"/>
                </a:solidFill>
              </a:rPr>
              <a:t>Own the process and the content.</a:t>
            </a:r>
          </a:p>
          <a:p>
            <a:pPr marL="34529" lvl="1" indent="0">
              <a:lnSpc>
                <a:spcPct val="90000"/>
              </a:lnSpc>
              <a:buNone/>
            </a:pPr>
            <a:r>
              <a:rPr lang="en-GB" sz="1200" dirty="0">
                <a:solidFill>
                  <a:schemeClr val="bg1"/>
                </a:solidFill>
              </a:rPr>
              <a:t>Build and brand your own job analysis wizard.</a:t>
            </a:r>
          </a:p>
          <a:p>
            <a:pPr marL="34529" lvl="1" indent="0">
              <a:lnSpc>
                <a:spcPct val="90000"/>
              </a:lnSpc>
              <a:buNone/>
            </a:pPr>
            <a:r>
              <a:rPr lang="en-GB" sz="1200" dirty="0">
                <a:solidFill>
                  <a:schemeClr val="bg1"/>
                </a:solidFill>
              </a:rPr>
              <a:t>Integrate multiple geographically dispersed perspectives. </a:t>
            </a:r>
          </a:p>
          <a:p>
            <a:pPr marL="34529" lvl="1" indent="0">
              <a:lnSpc>
                <a:spcPct val="90000"/>
              </a:lnSpc>
              <a:buNone/>
            </a:pPr>
            <a:r>
              <a:rPr lang="en-GB" sz="1200" dirty="0">
                <a:solidFill>
                  <a:schemeClr val="bg1"/>
                </a:solidFill>
              </a:rPr>
              <a:t>Assign specific tasks to specific users.</a:t>
            </a:r>
          </a:p>
          <a:p>
            <a:pPr marL="34529" lvl="1" indent="0">
              <a:lnSpc>
                <a:spcPct val="90000"/>
              </a:lnSpc>
              <a:buNone/>
            </a:pPr>
            <a:r>
              <a:rPr lang="en-GB" sz="1200" dirty="0">
                <a:solidFill>
                  <a:schemeClr val="bg1"/>
                </a:solidFill>
              </a:rPr>
              <a:t>Utilise ranking and ratings.</a:t>
            </a:r>
          </a:p>
          <a:p>
            <a:pPr marL="34529" lvl="1" indent="0">
              <a:lnSpc>
                <a:spcPct val="90000"/>
              </a:lnSpc>
              <a:buNone/>
            </a:pPr>
            <a:r>
              <a:rPr lang="en-GB" sz="1200" dirty="0">
                <a:solidFill>
                  <a:schemeClr val="bg1"/>
                </a:solidFill>
              </a:rPr>
              <a:t>Open-ended input or validation of job relevant information.</a:t>
            </a:r>
          </a:p>
        </p:txBody>
      </p:sp>
      <p:pic>
        <p:nvPicPr>
          <p:cNvPr id="11" name="Picture 10" descr="DEFINE HIGH 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4528" y="1350639"/>
            <a:ext cx="1044856" cy="36044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6009" y="250032"/>
            <a:ext cx="2177122" cy="1506376"/>
          </a:xfrm>
          <a:prstGeom prst="roundRect">
            <a:avLst>
              <a:gd name="adj" fmla="val 3296"/>
            </a:avLst>
          </a:prstGeom>
          <a:solidFill>
            <a:srgbClr val="FFFFFF">
              <a:shade val="85000"/>
            </a:srgbClr>
          </a:solidFill>
          <a:ln>
            <a:noFill/>
          </a:ln>
          <a:effectLst>
            <a:reflection blurRad="12700" endPos="0" dist="5000" dir="5400000" sy="-100000" algn="bl" rotWithShape="0"/>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4528" y="1697351"/>
            <a:ext cx="3916279" cy="2924879"/>
          </a:xfrm>
          <a:prstGeom prst="rect">
            <a:avLst/>
          </a:prstGeom>
          <a:ln>
            <a:noFill/>
          </a:ln>
          <a:effectLst/>
        </p:spPr>
      </p:pic>
      <p:sp>
        <p:nvSpPr>
          <p:cNvPr id="4" name="Slide Number Placeholder 3"/>
          <p:cNvSpPr>
            <a:spLocks noGrp="1"/>
          </p:cNvSpPr>
          <p:nvPr>
            <p:ph type="sldNum" sz="quarter" idx="11"/>
          </p:nvPr>
        </p:nvSpPr>
        <p:spPr/>
        <p:txBody>
          <a:bodyPr/>
          <a:lstStyle/>
          <a:p>
            <a:pPr>
              <a:defRPr/>
            </a:pPr>
            <a:r>
              <a:rPr lang="en-GB"/>
              <a:t>PAGE </a:t>
            </a:r>
            <a:fld id="{CA0E158F-36BB-4448-BD17-99892819D07B}" type="slidenum">
              <a:rPr lang="en-GB" smtClean="0"/>
              <a:pPr>
                <a:defRPr/>
              </a:pPr>
              <a:t>20</a:t>
            </a:fld>
            <a:endParaRPr lang="en-GB" dirty="0"/>
          </a:p>
        </p:txBody>
      </p:sp>
    </p:spTree>
    <p:extLst>
      <p:ext uri="{BB962C8B-B14F-4D97-AF65-F5344CB8AC3E}">
        <p14:creationId xmlns:p14="http://schemas.microsoft.com/office/powerpoint/2010/main" val="389461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F4D24DC-A324-4466-A901-D674471479D9}" type="slidenum">
              <a:rPr lang="en-ZA" smtClean="0"/>
              <a:t>21</a:t>
            </a:fld>
            <a:endParaRPr lang="en-ZA"/>
          </a:p>
        </p:txBody>
      </p:sp>
      <p:sp>
        <p:nvSpPr>
          <p:cNvPr id="8" name="Rounded Rectangle 7"/>
          <p:cNvSpPr/>
          <p:nvPr/>
        </p:nvSpPr>
        <p:spPr>
          <a:xfrm>
            <a:off x="1084355" y="329796"/>
            <a:ext cx="7197633" cy="713598"/>
          </a:xfrm>
          <a:prstGeom prst="roundRect">
            <a:avLst>
              <a:gd name="adj" fmla="val 4020"/>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750" dirty="0">
              <a:solidFill>
                <a:schemeClr val="tx1"/>
              </a:solidFill>
            </a:endParaRPr>
          </a:p>
          <a:p>
            <a:endParaRPr lang="en-US" sz="600" dirty="0">
              <a:solidFill>
                <a:schemeClr val="tx1"/>
              </a:solidFill>
            </a:endParaRPr>
          </a:p>
          <a:p>
            <a:r>
              <a:rPr lang="en-US" sz="788" dirty="0">
                <a:solidFill>
                  <a:schemeClr val="tx1"/>
                </a:solidFill>
              </a:rPr>
              <a:t>Core behaviours (Wave dimensions), identified as part of job analysis, required for success in all leadership roles. </a:t>
            </a:r>
          </a:p>
        </p:txBody>
      </p:sp>
      <p:sp>
        <p:nvSpPr>
          <p:cNvPr id="7" name="Rounded Rectangle 6"/>
          <p:cNvSpPr/>
          <p:nvPr/>
        </p:nvSpPr>
        <p:spPr>
          <a:xfrm>
            <a:off x="1084356" y="186897"/>
            <a:ext cx="7197632" cy="367784"/>
          </a:xfrm>
          <a:prstGeom prst="round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ESSENTIAL LEADERSHIP BEHAVIOURS </a:t>
            </a:r>
            <a:r>
              <a:rPr lang="en-US" sz="1200" dirty="0">
                <a:solidFill>
                  <a:schemeClr val="bg1"/>
                </a:solidFill>
              </a:rPr>
              <a:t>(TOP 7)</a:t>
            </a:r>
          </a:p>
        </p:txBody>
      </p:sp>
      <p:sp>
        <p:nvSpPr>
          <p:cNvPr id="2" name="Rounded Rectangle 1"/>
          <p:cNvSpPr/>
          <p:nvPr/>
        </p:nvSpPr>
        <p:spPr>
          <a:xfrm>
            <a:off x="1145023" y="783969"/>
            <a:ext cx="944408" cy="215614"/>
          </a:xfrm>
          <a:prstGeom prst="roundRect">
            <a:avLst/>
          </a:prstGeom>
          <a:solidFill>
            <a:srgbClr val="AA1D16">
              <a:alpha val="20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Establishing Rapport</a:t>
            </a:r>
          </a:p>
        </p:txBody>
      </p:sp>
      <p:sp>
        <p:nvSpPr>
          <p:cNvPr id="9" name="Rounded Rectangle 8"/>
          <p:cNvSpPr/>
          <p:nvPr/>
        </p:nvSpPr>
        <p:spPr>
          <a:xfrm>
            <a:off x="2165599" y="783969"/>
            <a:ext cx="944408" cy="215614"/>
          </a:xfrm>
          <a:prstGeom prst="roundRect">
            <a:avLst/>
          </a:prstGeom>
          <a:solidFill>
            <a:srgbClr val="AA1D16">
              <a:alpha val="20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Convincing People</a:t>
            </a:r>
          </a:p>
        </p:txBody>
      </p:sp>
      <p:sp>
        <p:nvSpPr>
          <p:cNvPr id="10" name="Rounded Rectangle 9"/>
          <p:cNvSpPr/>
          <p:nvPr/>
        </p:nvSpPr>
        <p:spPr>
          <a:xfrm>
            <a:off x="3186175" y="783969"/>
            <a:ext cx="944408" cy="215614"/>
          </a:xfrm>
          <a:prstGeom prst="roundRect">
            <a:avLst/>
          </a:prstGeom>
          <a:solidFill>
            <a:srgbClr val="AA1D16">
              <a:alpha val="20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Making Decisions</a:t>
            </a:r>
          </a:p>
        </p:txBody>
      </p:sp>
      <p:sp>
        <p:nvSpPr>
          <p:cNvPr id="11" name="Rounded Rectangle 10"/>
          <p:cNvSpPr/>
          <p:nvPr/>
        </p:nvSpPr>
        <p:spPr>
          <a:xfrm>
            <a:off x="4206751" y="783969"/>
            <a:ext cx="944408" cy="215614"/>
          </a:xfrm>
          <a:prstGeom prst="roundRect">
            <a:avLst/>
          </a:prstGeom>
          <a:solidFill>
            <a:srgbClr val="AA1D16">
              <a:alpha val="20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Directing People</a:t>
            </a:r>
          </a:p>
        </p:txBody>
      </p:sp>
      <p:sp>
        <p:nvSpPr>
          <p:cNvPr id="12" name="Rounded Rectangle 11"/>
          <p:cNvSpPr/>
          <p:nvPr/>
        </p:nvSpPr>
        <p:spPr>
          <a:xfrm>
            <a:off x="5227327" y="783969"/>
            <a:ext cx="944408" cy="215614"/>
          </a:xfrm>
          <a:prstGeom prst="roundRect">
            <a:avLst/>
          </a:prstGeom>
          <a:solidFill>
            <a:srgbClr val="AA1D16">
              <a:alpha val="20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Empowering Individuals</a:t>
            </a:r>
          </a:p>
        </p:txBody>
      </p:sp>
      <p:sp>
        <p:nvSpPr>
          <p:cNvPr id="13" name="Rounded Rectangle 12"/>
          <p:cNvSpPr/>
          <p:nvPr/>
        </p:nvSpPr>
        <p:spPr>
          <a:xfrm>
            <a:off x="6247903" y="783969"/>
            <a:ext cx="944408" cy="215614"/>
          </a:xfrm>
          <a:prstGeom prst="roundRect">
            <a:avLst/>
          </a:prstGeom>
          <a:solidFill>
            <a:srgbClr val="307126">
              <a:alpha val="20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Managing Tasks</a:t>
            </a:r>
          </a:p>
        </p:txBody>
      </p:sp>
      <p:sp>
        <p:nvSpPr>
          <p:cNvPr id="14" name="Rounded Rectangle 13"/>
          <p:cNvSpPr/>
          <p:nvPr/>
        </p:nvSpPr>
        <p:spPr>
          <a:xfrm>
            <a:off x="7268481" y="783969"/>
            <a:ext cx="944408" cy="215614"/>
          </a:xfrm>
          <a:prstGeom prst="roundRect">
            <a:avLst/>
          </a:prstGeom>
          <a:solidFill>
            <a:srgbClr val="307126">
              <a:alpha val="20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Taking Action</a:t>
            </a:r>
          </a:p>
        </p:txBody>
      </p:sp>
      <p:sp>
        <p:nvSpPr>
          <p:cNvPr id="16" name="Rounded Rectangle 15"/>
          <p:cNvSpPr/>
          <p:nvPr/>
        </p:nvSpPr>
        <p:spPr>
          <a:xfrm>
            <a:off x="1084356" y="1611513"/>
            <a:ext cx="1400607" cy="3154314"/>
          </a:xfrm>
          <a:prstGeom prst="roundRect">
            <a:avLst>
              <a:gd name="adj" fmla="val 2616"/>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750" dirty="0">
              <a:solidFill>
                <a:schemeClr val="tx1"/>
              </a:solidFill>
            </a:endParaRPr>
          </a:p>
          <a:p>
            <a:endParaRPr lang="en-US" sz="600" dirty="0">
              <a:solidFill>
                <a:schemeClr val="tx1"/>
              </a:solidFill>
            </a:endParaRPr>
          </a:p>
        </p:txBody>
      </p:sp>
      <p:sp>
        <p:nvSpPr>
          <p:cNvPr id="17" name="Rounded Rectangle 16"/>
          <p:cNvSpPr/>
          <p:nvPr/>
        </p:nvSpPr>
        <p:spPr>
          <a:xfrm>
            <a:off x="1084356" y="1603679"/>
            <a:ext cx="1400607" cy="216024"/>
          </a:xfrm>
          <a:prstGeom prst="round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SENIOR MANAGERS</a:t>
            </a:r>
          </a:p>
        </p:txBody>
      </p:sp>
      <p:sp>
        <p:nvSpPr>
          <p:cNvPr id="42" name="Rounded Rectangle 41">
            <a:extLst>
              <a:ext uri="{FF2B5EF4-FFF2-40B4-BE49-F238E27FC236}">
                <a16:creationId xmlns:a16="http://schemas.microsoft.com/office/drawing/2014/main" id="{F01308CB-1174-6443-A774-D119A94E7D3E}"/>
              </a:ext>
            </a:extLst>
          </p:cNvPr>
          <p:cNvSpPr/>
          <p:nvPr/>
        </p:nvSpPr>
        <p:spPr>
          <a:xfrm>
            <a:off x="1122721" y="1873787"/>
            <a:ext cx="1316551" cy="216024"/>
          </a:xfrm>
          <a:prstGeom prst="roundRect">
            <a:avLst/>
          </a:prstGeom>
          <a:solidFill>
            <a:srgbClr val="4F7CBF">
              <a:alpha val="20000"/>
            </a:srgb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Examining Information</a:t>
            </a:r>
          </a:p>
        </p:txBody>
      </p:sp>
      <p:sp>
        <p:nvSpPr>
          <p:cNvPr id="43" name="Rounded Rectangle 42">
            <a:extLst>
              <a:ext uri="{FF2B5EF4-FFF2-40B4-BE49-F238E27FC236}">
                <a16:creationId xmlns:a16="http://schemas.microsoft.com/office/drawing/2014/main" id="{38C3D508-0334-3B4C-BD35-DB08780E9563}"/>
              </a:ext>
            </a:extLst>
          </p:cNvPr>
          <p:cNvSpPr/>
          <p:nvPr/>
        </p:nvSpPr>
        <p:spPr>
          <a:xfrm>
            <a:off x="1122721" y="2109761"/>
            <a:ext cx="1316551" cy="216024"/>
          </a:xfrm>
          <a:prstGeom prst="roundRect">
            <a:avLst/>
          </a:prstGeom>
          <a:solidFill>
            <a:srgbClr val="4F7CBF">
              <a:alpha val="20000"/>
            </a:srgb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Developing Expertise</a:t>
            </a:r>
          </a:p>
        </p:txBody>
      </p:sp>
      <p:sp>
        <p:nvSpPr>
          <p:cNvPr id="44" name="Rounded Rectangle 43">
            <a:extLst>
              <a:ext uri="{FF2B5EF4-FFF2-40B4-BE49-F238E27FC236}">
                <a16:creationId xmlns:a16="http://schemas.microsoft.com/office/drawing/2014/main" id="{F06ACA8B-E3DB-954C-9272-A96CCFF4534E}"/>
              </a:ext>
            </a:extLst>
          </p:cNvPr>
          <p:cNvSpPr/>
          <p:nvPr/>
        </p:nvSpPr>
        <p:spPr>
          <a:xfrm>
            <a:off x="1122721" y="2588109"/>
            <a:ext cx="1316551" cy="216024"/>
          </a:xfrm>
          <a:prstGeom prst="roundRect">
            <a:avLst/>
          </a:prstGeom>
          <a:solidFill>
            <a:srgbClr val="AA1D16">
              <a:alpha val="20000"/>
            </a:srgb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Articulating Information</a:t>
            </a:r>
          </a:p>
        </p:txBody>
      </p:sp>
      <p:sp>
        <p:nvSpPr>
          <p:cNvPr id="56" name="Rounded Rectangle 55">
            <a:extLst>
              <a:ext uri="{FF2B5EF4-FFF2-40B4-BE49-F238E27FC236}">
                <a16:creationId xmlns:a16="http://schemas.microsoft.com/office/drawing/2014/main" id="{3A968F7E-F2F8-224C-8AEF-739F20F52957}"/>
              </a:ext>
            </a:extLst>
          </p:cNvPr>
          <p:cNvSpPr/>
          <p:nvPr/>
        </p:nvSpPr>
        <p:spPr>
          <a:xfrm>
            <a:off x="1120883" y="3061033"/>
            <a:ext cx="1316551" cy="216024"/>
          </a:xfrm>
          <a:prstGeom prst="roundRect">
            <a:avLst/>
          </a:prstGeom>
          <a:solidFill>
            <a:srgbClr val="B8A627">
              <a:alpha val="20000"/>
            </a:srgb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Showing Composure</a:t>
            </a:r>
          </a:p>
        </p:txBody>
      </p:sp>
      <p:sp>
        <p:nvSpPr>
          <p:cNvPr id="61" name="Rounded Rectangle 60">
            <a:extLst>
              <a:ext uri="{FF2B5EF4-FFF2-40B4-BE49-F238E27FC236}">
                <a16:creationId xmlns:a16="http://schemas.microsoft.com/office/drawing/2014/main" id="{BBEBA966-ACC8-7A48-B2B1-8D77076D80C0}"/>
              </a:ext>
            </a:extLst>
          </p:cNvPr>
          <p:cNvSpPr/>
          <p:nvPr/>
        </p:nvSpPr>
        <p:spPr>
          <a:xfrm>
            <a:off x="2523328" y="1611513"/>
            <a:ext cx="1400607" cy="3154314"/>
          </a:xfrm>
          <a:prstGeom prst="roundRect">
            <a:avLst>
              <a:gd name="adj" fmla="val 261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750" dirty="0">
              <a:solidFill>
                <a:schemeClr val="tx1"/>
              </a:solidFill>
            </a:endParaRPr>
          </a:p>
          <a:p>
            <a:endParaRPr lang="en-US" sz="600" dirty="0">
              <a:solidFill>
                <a:schemeClr val="tx1"/>
              </a:solidFill>
            </a:endParaRPr>
          </a:p>
        </p:txBody>
      </p:sp>
      <p:sp>
        <p:nvSpPr>
          <p:cNvPr id="62" name="Rounded Rectangle 61">
            <a:extLst>
              <a:ext uri="{FF2B5EF4-FFF2-40B4-BE49-F238E27FC236}">
                <a16:creationId xmlns:a16="http://schemas.microsoft.com/office/drawing/2014/main" id="{8B183FE4-9883-0A42-8E4D-11E1122FBADA}"/>
              </a:ext>
            </a:extLst>
          </p:cNvPr>
          <p:cNvSpPr/>
          <p:nvPr/>
        </p:nvSpPr>
        <p:spPr>
          <a:xfrm>
            <a:off x="2523328" y="1603679"/>
            <a:ext cx="1400607" cy="216024"/>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MANAGERS</a:t>
            </a:r>
          </a:p>
        </p:txBody>
      </p:sp>
      <p:sp>
        <p:nvSpPr>
          <p:cNvPr id="63" name="Rounded Rectangle 62">
            <a:extLst>
              <a:ext uri="{FF2B5EF4-FFF2-40B4-BE49-F238E27FC236}">
                <a16:creationId xmlns:a16="http://schemas.microsoft.com/office/drawing/2014/main" id="{C7B3C6A1-7ECC-6D45-84B7-0DE11F817B74}"/>
              </a:ext>
            </a:extLst>
          </p:cNvPr>
          <p:cNvSpPr/>
          <p:nvPr/>
        </p:nvSpPr>
        <p:spPr>
          <a:xfrm>
            <a:off x="2561693" y="1873787"/>
            <a:ext cx="1316551" cy="216024"/>
          </a:xfrm>
          <a:prstGeom prst="roundRect">
            <a:avLst/>
          </a:prstGeom>
          <a:solidFill>
            <a:srgbClr val="4F7CBF">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Examining Information</a:t>
            </a:r>
          </a:p>
        </p:txBody>
      </p:sp>
      <p:sp>
        <p:nvSpPr>
          <p:cNvPr id="64" name="Rounded Rectangle 63">
            <a:extLst>
              <a:ext uri="{FF2B5EF4-FFF2-40B4-BE49-F238E27FC236}">
                <a16:creationId xmlns:a16="http://schemas.microsoft.com/office/drawing/2014/main" id="{0E03BA24-DDD9-7249-9314-9299C27E621C}"/>
              </a:ext>
            </a:extLst>
          </p:cNvPr>
          <p:cNvSpPr/>
          <p:nvPr/>
        </p:nvSpPr>
        <p:spPr>
          <a:xfrm>
            <a:off x="2561693" y="2112345"/>
            <a:ext cx="1316551" cy="216024"/>
          </a:xfrm>
          <a:prstGeom prst="roundRect">
            <a:avLst/>
          </a:prstGeom>
          <a:solidFill>
            <a:srgbClr val="4F7CBF">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Interpreting Data</a:t>
            </a:r>
          </a:p>
        </p:txBody>
      </p:sp>
      <p:sp>
        <p:nvSpPr>
          <p:cNvPr id="65" name="Rounded Rectangle 64">
            <a:extLst>
              <a:ext uri="{FF2B5EF4-FFF2-40B4-BE49-F238E27FC236}">
                <a16:creationId xmlns:a16="http://schemas.microsoft.com/office/drawing/2014/main" id="{D023571F-95CE-AE48-8F27-19A5C0EDF811}"/>
              </a:ext>
            </a:extLst>
          </p:cNvPr>
          <p:cNvSpPr/>
          <p:nvPr/>
        </p:nvSpPr>
        <p:spPr>
          <a:xfrm>
            <a:off x="2561693" y="2350903"/>
            <a:ext cx="1316551" cy="216024"/>
          </a:xfrm>
          <a:prstGeom prst="roundRect">
            <a:avLst/>
          </a:prstGeom>
          <a:solidFill>
            <a:srgbClr val="4F7CBF">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Adopting Practical Approaches</a:t>
            </a:r>
          </a:p>
        </p:txBody>
      </p:sp>
      <p:sp>
        <p:nvSpPr>
          <p:cNvPr id="66" name="Rounded Rectangle 65">
            <a:extLst>
              <a:ext uri="{FF2B5EF4-FFF2-40B4-BE49-F238E27FC236}">
                <a16:creationId xmlns:a16="http://schemas.microsoft.com/office/drawing/2014/main" id="{12E2AEA5-F830-E144-B330-C95EBA9FCC74}"/>
              </a:ext>
            </a:extLst>
          </p:cNvPr>
          <p:cNvSpPr/>
          <p:nvPr/>
        </p:nvSpPr>
        <p:spPr>
          <a:xfrm>
            <a:off x="2561693" y="2589461"/>
            <a:ext cx="1316551" cy="216024"/>
          </a:xfrm>
          <a:prstGeom prst="roundRect">
            <a:avLst/>
          </a:prstGeom>
          <a:solidFill>
            <a:srgbClr val="4F7CBF">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rPr>
              <a:t>Providing Insights</a:t>
            </a:r>
          </a:p>
        </p:txBody>
      </p:sp>
      <p:sp>
        <p:nvSpPr>
          <p:cNvPr id="67" name="Rounded Rectangle 66">
            <a:extLst>
              <a:ext uri="{FF2B5EF4-FFF2-40B4-BE49-F238E27FC236}">
                <a16:creationId xmlns:a16="http://schemas.microsoft.com/office/drawing/2014/main" id="{DE6C5B5D-32E7-7644-B7E2-0B94A45341A7}"/>
              </a:ext>
            </a:extLst>
          </p:cNvPr>
          <p:cNvSpPr/>
          <p:nvPr/>
        </p:nvSpPr>
        <p:spPr>
          <a:xfrm>
            <a:off x="2561693" y="2828019"/>
            <a:ext cx="1316551" cy="216024"/>
          </a:xfrm>
          <a:prstGeom prst="roundRect">
            <a:avLst/>
          </a:prstGeom>
          <a:solidFill>
            <a:srgbClr val="AA1D16">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Articulating Information</a:t>
            </a:r>
          </a:p>
        </p:txBody>
      </p:sp>
      <p:sp>
        <p:nvSpPr>
          <p:cNvPr id="68" name="Rounded Rectangle 67">
            <a:extLst>
              <a:ext uri="{FF2B5EF4-FFF2-40B4-BE49-F238E27FC236}">
                <a16:creationId xmlns:a16="http://schemas.microsoft.com/office/drawing/2014/main" id="{5B3C18C7-97DB-2C46-84AB-6D630ED9A816}"/>
              </a:ext>
            </a:extLst>
          </p:cNvPr>
          <p:cNvSpPr/>
          <p:nvPr/>
        </p:nvSpPr>
        <p:spPr>
          <a:xfrm>
            <a:off x="2561693" y="3297934"/>
            <a:ext cx="1316551" cy="216024"/>
          </a:xfrm>
          <a:prstGeom prst="roundRect">
            <a:avLst/>
          </a:prstGeom>
          <a:solidFill>
            <a:srgbClr val="B8A627">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Showing Composure</a:t>
            </a:r>
          </a:p>
        </p:txBody>
      </p:sp>
      <p:sp>
        <p:nvSpPr>
          <p:cNvPr id="69" name="Rounded Rectangle 68">
            <a:extLst>
              <a:ext uri="{FF2B5EF4-FFF2-40B4-BE49-F238E27FC236}">
                <a16:creationId xmlns:a16="http://schemas.microsoft.com/office/drawing/2014/main" id="{7B1EC999-87FF-7C4A-95DA-03634E9122C8}"/>
              </a:ext>
            </a:extLst>
          </p:cNvPr>
          <p:cNvSpPr/>
          <p:nvPr/>
        </p:nvSpPr>
        <p:spPr>
          <a:xfrm>
            <a:off x="2561693" y="3536492"/>
            <a:ext cx="1316551" cy="216024"/>
          </a:xfrm>
          <a:prstGeom prst="roundRect">
            <a:avLst/>
          </a:prstGeom>
          <a:solidFill>
            <a:srgbClr val="B8A627">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Embracing Change</a:t>
            </a:r>
          </a:p>
        </p:txBody>
      </p:sp>
      <p:sp>
        <p:nvSpPr>
          <p:cNvPr id="70" name="Rounded Rectangle 69">
            <a:extLst>
              <a:ext uri="{FF2B5EF4-FFF2-40B4-BE49-F238E27FC236}">
                <a16:creationId xmlns:a16="http://schemas.microsoft.com/office/drawing/2014/main" id="{CE5F3F27-A1C3-7340-A5D8-FB7445AC2C3A}"/>
              </a:ext>
            </a:extLst>
          </p:cNvPr>
          <p:cNvSpPr/>
          <p:nvPr/>
        </p:nvSpPr>
        <p:spPr>
          <a:xfrm>
            <a:off x="2561693" y="3775050"/>
            <a:ext cx="1316551" cy="216024"/>
          </a:xfrm>
          <a:prstGeom prst="roundRect">
            <a:avLst/>
          </a:prstGeom>
          <a:solidFill>
            <a:srgbClr val="B8A627">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Team Working</a:t>
            </a:r>
          </a:p>
        </p:txBody>
      </p:sp>
      <p:sp>
        <p:nvSpPr>
          <p:cNvPr id="71" name="Rounded Rectangle 70">
            <a:extLst>
              <a:ext uri="{FF2B5EF4-FFF2-40B4-BE49-F238E27FC236}">
                <a16:creationId xmlns:a16="http://schemas.microsoft.com/office/drawing/2014/main" id="{2C8E3817-AEF2-6F46-B5A4-A0270C84C643}"/>
              </a:ext>
            </a:extLst>
          </p:cNvPr>
          <p:cNvSpPr/>
          <p:nvPr/>
        </p:nvSpPr>
        <p:spPr>
          <a:xfrm>
            <a:off x="2561693" y="4013607"/>
            <a:ext cx="1316551" cy="216024"/>
          </a:xfrm>
          <a:prstGeom prst="roundRect">
            <a:avLst/>
          </a:prstGeom>
          <a:solidFill>
            <a:srgbClr val="307126">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Meeting Timescales</a:t>
            </a:r>
          </a:p>
        </p:txBody>
      </p:sp>
      <p:sp>
        <p:nvSpPr>
          <p:cNvPr id="73" name="Rounded Rectangle 72">
            <a:extLst>
              <a:ext uri="{FF2B5EF4-FFF2-40B4-BE49-F238E27FC236}">
                <a16:creationId xmlns:a16="http://schemas.microsoft.com/office/drawing/2014/main" id="{3958B595-3C41-C140-A4E1-091AC738E6D0}"/>
              </a:ext>
            </a:extLst>
          </p:cNvPr>
          <p:cNvSpPr/>
          <p:nvPr/>
        </p:nvSpPr>
        <p:spPr>
          <a:xfrm>
            <a:off x="2561693" y="4248353"/>
            <a:ext cx="1316551" cy="216024"/>
          </a:xfrm>
          <a:prstGeom prst="roundRect">
            <a:avLst/>
          </a:prstGeom>
          <a:solidFill>
            <a:srgbClr val="307126">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Upholding Standards</a:t>
            </a:r>
          </a:p>
        </p:txBody>
      </p:sp>
      <p:sp>
        <p:nvSpPr>
          <p:cNvPr id="74" name="Rounded Rectangle 73">
            <a:extLst>
              <a:ext uri="{FF2B5EF4-FFF2-40B4-BE49-F238E27FC236}">
                <a16:creationId xmlns:a16="http://schemas.microsoft.com/office/drawing/2014/main" id="{3EE0BBD2-1876-1042-996F-87617DD82A68}"/>
              </a:ext>
            </a:extLst>
          </p:cNvPr>
          <p:cNvSpPr/>
          <p:nvPr/>
        </p:nvSpPr>
        <p:spPr>
          <a:xfrm>
            <a:off x="3982869" y="1611513"/>
            <a:ext cx="1400607" cy="3154314"/>
          </a:xfrm>
          <a:prstGeom prst="roundRect">
            <a:avLst>
              <a:gd name="adj" fmla="val 2616"/>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750" dirty="0">
              <a:solidFill>
                <a:schemeClr val="tx1"/>
              </a:solidFill>
            </a:endParaRPr>
          </a:p>
          <a:p>
            <a:endParaRPr lang="en-US" sz="600" dirty="0">
              <a:solidFill>
                <a:schemeClr val="tx1"/>
              </a:solidFill>
            </a:endParaRPr>
          </a:p>
        </p:txBody>
      </p:sp>
      <p:sp>
        <p:nvSpPr>
          <p:cNvPr id="75" name="Rounded Rectangle 74">
            <a:extLst>
              <a:ext uri="{FF2B5EF4-FFF2-40B4-BE49-F238E27FC236}">
                <a16:creationId xmlns:a16="http://schemas.microsoft.com/office/drawing/2014/main" id="{C56C2DF9-0DBF-5B41-BA3A-85B0AEFFA84F}"/>
              </a:ext>
            </a:extLst>
          </p:cNvPr>
          <p:cNvSpPr/>
          <p:nvPr/>
        </p:nvSpPr>
        <p:spPr>
          <a:xfrm>
            <a:off x="3982869" y="1603679"/>
            <a:ext cx="1400607" cy="216024"/>
          </a:xfrm>
          <a:prstGeom prst="round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MNGR CUSTOMER</a:t>
            </a:r>
          </a:p>
        </p:txBody>
      </p:sp>
      <p:sp>
        <p:nvSpPr>
          <p:cNvPr id="76" name="Rounded Rectangle 75">
            <a:extLst>
              <a:ext uri="{FF2B5EF4-FFF2-40B4-BE49-F238E27FC236}">
                <a16:creationId xmlns:a16="http://schemas.microsoft.com/office/drawing/2014/main" id="{640BE8AF-2EA0-F149-9D6D-C615EA99FBD0}"/>
              </a:ext>
            </a:extLst>
          </p:cNvPr>
          <p:cNvSpPr/>
          <p:nvPr/>
        </p:nvSpPr>
        <p:spPr>
          <a:xfrm>
            <a:off x="4021234" y="1873787"/>
            <a:ext cx="1316551" cy="216024"/>
          </a:xfrm>
          <a:prstGeom prst="roundRect">
            <a:avLst/>
          </a:prstGeom>
          <a:solidFill>
            <a:srgbClr val="4F7CBF">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Interpreting Data</a:t>
            </a:r>
          </a:p>
        </p:txBody>
      </p:sp>
      <p:sp>
        <p:nvSpPr>
          <p:cNvPr id="77" name="Rounded Rectangle 76">
            <a:extLst>
              <a:ext uri="{FF2B5EF4-FFF2-40B4-BE49-F238E27FC236}">
                <a16:creationId xmlns:a16="http://schemas.microsoft.com/office/drawing/2014/main" id="{510F9D8B-70EE-3845-A55F-0CE3DC861E18}"/>
              </a:ext>
            </a:extLst>
          </p:cNvPr>
          <p:cNvSpPr/>
          <p:nvPr/>
        </p:nvSpPr>
        <p:spPr>
          <a:xfrm>
            <a:off x="4021234" y="2112306"/>
            <a:ext cx="1316551" cy="216024"/>
          </a:xfrm>
          <a:prstGeom prst="roundRect">
            <a:avLst/>
          </a:prstGeom>
          <a:solidFill>
            <a:srgbClr val="AA1D16">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Interacting with People</a:t>
            </a:r>
          </a:p>
        </p:txBody>
      </p:sp>
      <p:sp>
        <p:nvSpPr>
          <p:cNvPr id="78" name="Rounded Rectangle 77">
            <a:extLst>
              <a:ext uri="{FF2B5EF4-FFF2-40B4-BE49-F238E27FC236}">
                <a16:creationId xmlns:a16="http://schemas.microsoft.com/office/drawing/2014/main" id="{A842050D-0588-A44C-8B7D-83B13941F567}"/>
              </a:ext>
            </a:extLst>
          </p:cNvPr>
          <p:cNvSpPr/>
          <p:nvPr/>
        </p:nvSpPr>
        <p:spPr>
          <a:xfrm>
            <a:off x="4021234" y="2350825"/>
            <a:ext cx="1316551" cy="216024"/>
          </a:xfrm>
          <a:prstGeom prst="roundRect">
            <a:avLst/>
          </a:prstGeom>
          <a:solidFill>
            <a:srgbClr val="AA1D16">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Articulating Information</a:t>
            </a:r>
          </a:p>
        </p:txBody>
      </p:sp>
      <p:sp>
        <p:nvSpPr>
          <p:cNvPr id="79" name="Rounded Rectangle 78">
            <a:extLst>
              <a:ext uri="{FF2B5EF4-FFF2-40B4-BE49-F238E27FC236}">
                <a16:creationId xmlns:a16="http://schemas.microsoft.com/office/drawing/2014/main" id="{AA93ED24-1EE0-F94A-A988-757923C0B98E}"/>
              </a:ext>
            </a:extLst>
          </p:cNvPr>
          <p:cNvSpPr/>
          <p:nvPr/>
        </p:nvSpPr>
        <p:spPr>
          <a:xfrm>
            <a:off x="4021234" y="2589344"/>
            <a:ext cx="1316551" cy="216024"/>
          </a:xfrm>
          <a:prstGeom prst="roundRect">
            <a:avLst/>
          </a:prstGeom>
          <a:solidFill>
            <a:srgbClr val="B8A627">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rPr>
              <a:t>Conveying Self-Confidence</a:t>
            </a:r>
          </a:p>
        </p:txBody>
      </p:sp>
      <p:sp>
        <p:nvSpPr>
          <p:cNvPr id="80" name="Rounded Rectangle 79">
            <a:extLst>
              <a:ext uri="{FF2B5EF4-FFF2-40B4-BE49-F238E27FC236}">
                <a16:creationId xmlns:a16="http://schemas.microsoft.com/office/drawing/2014/main" id="{64992D92-CA3A-A04C-9072-DB4A468EA159}"/>
              </a:ext>
            </a:extLst>
          </p:cNvPr>
          <p:cNvSpPr/>
          <p:nvPr/>
        </p:nvSpPr>
        <p:spPr>
          <a:xfrm>
            <a:off x="4021234" y="2827863"/>
            <a:ext cx="1316551" cy="216024"/>
          </a:xfrm>
          <a:prstGeom prst="roundRect">
            <a:avLst/>
          </a:prstGeom>
          <a:solidFill>
            <a:srgbClr val="B8A627">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Showing Composure</a:t>
            </a:r>
          </a:p>
        </p:txBody>
      </p:sp>
      <p:sp>
        <p:nvSpPr>
          <p:cNvPr id="82" name="Rounded Rectangle 81">
            <a:extLst>
              <a:ext uri="{FF2B5EF4-FFF2-40B4-BE49-F238E27FC236}">
                <a16:creationId xmlns:a16="http://schemas.microsoft.com/office/drawing/2014/main" id="{064F77E2-03DB-2A42-97D6-168C4EC7722B}"/>
              </a:ext>
            </a:extLst>
          </p:cNvPr>
          <p:cNvSpPr/>
          <p:nvPr/>
        </p:nvSpPr>
        <p:spPr>
          <a:xfrm>
            <a:off x="4021234" y="3066382"/>
            <a:ext cx="1316551" cy="216024"/>
          </a:xfrm>
          <a:prstGeom prst="roundRect">
            <a:avLst/>
          </a:prstGeom>
          <a:solidFill>
            <a:srgbClr val="B8A627">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Embracing Change</a:t>
            </a:r>
          </a:p>
        </p:txBody>
      </p:sp>
      <p:sp>
        <p:nvSpPr>
          <p:cNvPr id="83" name="Rounded Rectangle 82">
            <a:extLst>
              <a:ext uri="{FF2B5EF4-FFF2-40B4-BE49-F238E27FC236}">
                <a16:creationId xmlns:a16="http://schemas.microsoft.com/office/drawing/2014/main" id="{65347332-DB64-7B49-A894-13D561E2797E}"/>
              </a:ext>
            </a:extLst>
          </p:cNvPr>
          <p:cNvSpPr/>
          <p:nvPr/>
        </p:nvSpPr>
        <p:spPr>
          <a:xfrm>
            <a:off x="4021234" y="3304901"/>
            <a:ext cx="1316551" cy="216024"/>
          </a:xfrm>
          <a:prstGeom prst="roundRect">
            <a:avLst/>
          </a:prstGeom>
          <a:solidFill>
            <a:srgbClr val="B8A627">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Team Working</a:t>
            </a:r>
          </a:p>
        </p:txBody>
      </p:sp>
      <p:sp>
        <p:nvSpPr>
          <p:cNvPr id="84" name="Rounded Rectangle 83">
            <a:extLst>
              <a:ext uri="{FF2B5EF4-FFF2-40B4-BE49-F238E27FC236}">
                <a16:creationId xmlns:a16="http://schemas.microsoft.com/office/drawing/2014/main" id="{98AF9D38-E18A-FE40-8BD3-140F7C34985C}"/>
              </a:ext>
            </a:extLst>
          </p:cNvPr>
          <p:cNvSpPr/>
          <p:nvPr/>
        </p:nvSpPr>
        <p:spPr>
          <a:xfrm>
            <a:off x="4021234" y="3543420"/>
            <a:ext cx="1316551" cy="216024"/>
          </a:xfrm>
          <a:prstGeom prst="roundRect">
            <a:avLst/>
          </a:prstGeom>
          <a:solidFill>
            <a:srgbClr val="307126">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Meeting Timescales</a:t>
            </a:r>
          </a:p>
        </p:txBody>
      </p:sp>
      <p:sp>
        <p:nvSpPr>
          <p:cNvPr id="86" name="Rounded Rectangle 85">
            <a:extLst>
              <a:ext uri="{FF2B5EF4-FFF2-40B4-BE49-F238E27FC236}">
                <a16:creationId xmlns:a16="http://schemas.microsoft.com/office/drawing/2014/main" id="{780E2206-E890-104E-8C85-DE0450BC046D}"/>
              </a:ext>
            </a:extLst>
          </p:cNvPr>
          <p:cNvSpPr/>
          <p:nvPr/>
        </p:nvSpPr>
        <p:spPr>
          <a:xfrm>
            <a:off x="4021234" y="3781940"/>
            <a:ext cx="1316551" cy="216024"/>
          </a:xfrm>
          <a:prstGeom prst="roundRect">
            <a:avLst/>
          </a:prstGeom>
          <a:solidFill>
            <a:srgbClr val="307126">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Upholding Standards</a:t>
            </a:r>
          </a:p>
        </p:txBody>
      </p:sp>
      <p:sp>
        <p:nvSpPr>
          <p:cNvPr id="87" name="Rounded Rectangle 86">
            <a:extLst>
              <a:ext uri="{FF2B5EF4-FFF2-40B4-BE49-F238E27FC236}">
                <a16:creationId xmlns:a16="http://schemas.microsoft.com/office/drawing/2014/main" id="{608A2269-7789-1245-92E5-FFE87AFB8CE1}"/>
              </a:ext>
            </a:extLst>
          </p:cNvPr>
          <p:cNvSpPr/>
          <p:nvPr/>
        </p:nvSpPr>
        <p:spPr>
          <a:xfrm>
            <a:off x="5442410" y="1611513"/>
            <a:ext cx="1400607" cy="3154314"/>
          </a:xfrm>
          <a:prstGeom prst="roundRect">
            <a:avLst>
              <a:gd name="adj" fmla="val 2616"/>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750" dirty="0">
              <a:solidFill>
                <a:schemeClr val="tx1"/>
              </a:solidFill>
            </a:endParaRPr>
          </a:p>
          <a:p>
            <a:endParaRPr lang="en-US" sz="600" dirty="0">
              <a:solidFill>
                <a:schemeClr val="tx1"/>
              </a:solidFill>
            </a:endParaRPr>
          </a:p>
        </p:txBody>
      </p:sp>
      <p:sp>
        <p:nvSpPr>
          <p:cNvPr id="88" name="Rounded Rectangle 87">
            <a:extLst>
              <a:ext uri="{FF2B5EF4-FFF2-40B4-BE49-F238E27FC236}">
                <a16:creationId xmlns:a16="http://schemas.microsoft.com/office/drawing/2014/main" id="{57F52076-8BD5-C446-9D08-12344BBAEF65}"/>
              </a:ext>
            </a:extLst>
          </p:cNvPr>
          <p:cNvSpPr/>
          <p:nvPr/>
        </p:nvSpPr>
        <p:spPr>
          <a:xfrm>
            <a:off x="5442410" y="1603679"/>
            <a:ext cx="1400607" cy="216024"/>
          </a:xfrm>
          <a:prstGeom prst="round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MNGR SALES</a:t>
            </a:r>
          </a:p>
        </p:txBody>
      </p:sp>
      <p:sp>
        <p:nvSpPr>
          <p:cNvPr id="90" name="Rounded Rectangle 89">
            <a:extLst>
              <a:ext uri="{FF2B5EF4-FFF2-40B4-BE49-F238E27FC236}">
                <a16:creationId xmlns:a16="http://schemas.microsoft.com/office/drawing/2014/main" id="{43EC811D-25A2-F54B-A51F-C1B4D7DCF9F1}"/>
              </a:ext>
            </a:extLst>
          </p:cNvPr>
          <p:cNvSpPr/>
          <p:nvPr/>
        </p:nvSpPr>
        <p:spPr>
          <a:xfrm>
            <a:off x="5480775" y="1873500"/>
            <a:ext cx="1316551" cy="216024"/>
          </a:xfrm>
          <a:prstGeom prst="roundRect">
            <a:avLst/>
          </a:prstGeom>
          <a:solidFill>
            <a:srgbClr val="AA1D16">
              <a:alpha val="20000"/>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Interacting with People</a:t>
            </a:r>
          </a:p>
        </p:txBody>
      </p:sp>
      <p:sp>
        <p:nvSpPr>
          <p:cNvPr id="91" name="Rounded Rectangle 90">
            <a:extLst>
              <a:ext uri="{FF2B5EF4-FFF2-40B4-BE49-F238E27FC236}">
                <a16:creationId xmlns:a16="http://schemas.microsoft.com/office/drawing/2014/main" id="{7DDF039A-58EB-DD4B-B401-FF9DEF8C7561}"/>
              </a:ext>
            </a:extLst>
          </p:cNvPr>
          <p:cNvSpPr/>
          <p:nvPr/>
        </p:nvSpPr>
        <p:spPr>
          <a:xfrm>
            <a:off x="5480775" y="2112060"/>
            <a:ext cx="1316551" cy="216024"/>
          </a:xfrm>
          <a:prstGeom prst="roundRect">
            <a:avLst/>
          </a:prstGeom>
          <a:solidFill>
            <a:srgbClr val="AA1D16">
              <a:alpha val="20000"/>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Articulating Information</a:t>
            </a:r>
          </a:p>
        </p:txBody>
      </p:sp>
      <p:sp>
        <p:nvSpPr>
          <p:cNvPr id="92" name="Rounded Rectangle 91">
            <a:extLst>
              <a:ext uri="{FF2B5EF4-FFF2-40B4-BE49-F238E27FC236}">
                <a16:creationId xmlns:a16="http://schemas.microsoft.com/office/drawing/2014/main" id="{2D21C55E-268D-5E49-B9E1-D9C7412E811E}"/>
              </a:ext>
            </a:extLst>
          </p:cNvPr>
          <p:cNvSpPr/>
          <p:nvPr/>
        </p:nvSpPr>
        <p:spPr>
          <a:xfrm>
            <a:off x="5480775" y="2350620"/>
            <a:ext cx="1316551" cy="216024"/>
          </a:xfrm>
          <a:prstGeom prst="roundRect">
            <a:avLst/>
          </a:prstGeom>
          <a:solidFill>
            <a:srgbClr val="B8A627">
              <a:alpha val="20000"/>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rPr>
              <a:t>Conveying Self-Confidence</a:t>
            </a:r>
          </a:p>
        </p:txBody>
      </p:sp>
      <p:sp>
        <p:nvSpPr>
          <p:cNvPr id="93" name="Rounded Rectangle 92">
            <a:extLst>
              <a:ext uri="{FF2B5EF4-FFF2-40B4-BE49-F238E27FC236}">
                <a16:creationId xmlns:a16="http://schemas.microsoft.com/office/drawing/2014/main" id="{6C0BBF6D-20A5-424B-AFB4-C8A0AB74D9A9}"/>
              </a:ext>
            </a:extLst>
          </p:cNvPr>
          <p:cNvSpPr/>
          <p:nvPr/>
        </p:nvSpPr>
        <p:spPr>
          <a:xfrm>
            <a:off x="5480775" y="2589180"/>
            <a:ext cx="1316551" cy="216024"/>
          </a:xfrm>
          <a:prstGeom prst="roundRect">
            <a:avLst/>
          </a:prstGeom>
          <a:solidFill>
            <a:srgbClr val="B8A627">
              <a:alpha val="20000"/>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Showing Composure</a:t>
            </a:r>
          </a:p>
        </p:txBody>
      </p:sp>
      <p:sp>
        <p:nvSpPr>
          <p:cNvPr id="94" name="Rounded Rectangle 93">
            <a:extLst>
              <a:ext uri="{FF2B5EF4-FFF2-40B4-BE49-F238E27FC236}">
                <a16:creationId xmlns:a16="http://schemas.microsoft.com/office/drawing/2014/main" id="{8564CA31-23C5-C84C-ADC2-6B268DCA5A77}"/>
              </a:ext>
            </a:extLst>
          </p:cNvPr>
          <p:cNvSpPr/>
          <p:nvPr/>
        </p:nvSpPr>
        <p:spPr>
          <a:xfrm>
            <a:off x="5480775" y="2827740"/>
            <a:ext cx="1316551" cy="216024"/>
          </a:xfrm>
          <a:prstGeom prst="roundRect">
            <a:avLst/>
          </a:prstGeom>
          <a:solidFill>
            <a:srgbClr val="B8A627">
              <a:alpha val="20000"/>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Embracing Change</a:t>
            </a:r>
          </a:p>
        </p:txBody>
      </p:sp>
      <p:sp>
        <p:nvSpPr>
          <p:cNvPr id="95" name="Rounded Rectangle 94">
            <a:extLst>
              <a:ext uri="{FF2B5EF4-FFF2-40B4-BE49-F238E27FC236}">
                <a16:creationId xmlns:a16="http://schemas.microsoft.com/office/drawing/2014/main" id="{E47C1227-C529-5849-9762-E8B9AE1F414C}"/>
              </a:ext>
            </a:extLst>
          </p:cNvPr>
          <p:cNvSpPr/>
          <p:nvPr/>
        </p:nvSpPr>
        <p:spPr>
          <a:xfrm>
            <a:off x="5480775" y="3304860"/>
            <a:ext cx="1316551" cy="216024"/>
          </a:xfrm>
          <a:prstGeom prst="roundRect">
            <a:avLst/>
          </a:prstGeom>
          <a:solidFill>
            <a:srgbClr val="B8A627">
              <a:alpha val="20000"/>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Team Working</a:t>
            </a:r>
          </a:p>
        </p:txBody>
      </p:sp>
      <p:sp>
        <p:nvSpPr>
          <p:cNvPr id="96" name="Rounded Rectangle 95">
            <a:extLst>
              <a:ext uri="{FF2B5EF4-FFF2-40B4-BE49-F238E27FC236}">
                <a16:creationId xmlns:a16="http://schemas.microsoft.com/office/drawing/2014/main" id="{C3FB0A88-0E22-354A-9C6B-FE6274ABD34B}"/>
              </a:ext>
            </a:extLst>
          </p:cNvPr>
          <p:cNvSpPr/>
          <p:nvPr/>
        </p:nvSpPr>
        <p:spPr>
          <a:xfrm>
            <a:off x="5480773" y="3776260"/>
            <a:ext cx="1316551" cy="216024"/>
          </a:xfrm>
          <a:prstGeom prst="roundRect">
            <a:avLst/>
          </a:prstGeom>
          <a:solidFill>
            <a:srgbClr val="307126">
              <a:alpha val="20000"/>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Seizing Opportunities</a:t>
            </a:r>
          </a:p>
        </p:txBody>
      </p:sp>
      <p:sp>
        <p:nvSpPr>
          <p:cNvPr id="98" name="Rounded Rectangle 97">
            <a:extLst>
              <a:ext uri="{FF2B5EF4-FFF2-40B4-BE49-F238E27FC236}">
                <a16:creationId xmlns:a16="http://schemas.microsoft.com/office/drawing/2014/main" id="{B3A1CF4B-08D6-4444-805D-A8050D392646}"/>
              </a:ext>
            </a:extLst>
          </p:cNvPr>
          <p:cNvSpPr/>
          <p:nvPr/>
        </p:nvSpPr>
        <p:spPr>
          <a:xfrm>
            <a:off x="6881382" y="1611513"/>
            <a:ext cx="1400607" cy="3154314"/>
          </a:xfrm>
          <a:prstGeom prst="roundRect">
            <a:avLst>
              <a:gd name="adj" fmla="val 2616"/>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750" dirty="0">
              <a:solidFill>
                <a:schemeClr val="tx1"/>
              </a:solidFill>
            </a:endParaRPr>
          </a:p>
          <a:p>
            <a:endParaRPr lang="en-US" sz="600" dirty="0">
              <a:solidFill>
                <a:schemeClr val="tx1"/>
              </a:solidFill>
            </a:endParaRPr>
          </a:p>
        </p:txBody>
      </p:sp>
      <p:sp>
        <p:nvSpPr>
          <p:cNvPr id="99" name="Rounded Rectangle 98">
            <a:extLst>
              <a:ext uri="{FF2B5EF4-FFF2-40B4-BE49-F238E27FC236}">
                <a16:creationId xmlns:a16="http://schemas.microsoft.com/office/drawing/2014/main" id="{E28CCF3C-E512-3840-9354-E488A5884855}"/>
              </a:ext>
            </a:extLst>
          </p:cNvPr>
          <p:cNvSpPr/>
          <p:nvPr/>
        </p:nvSpPr>
        <p:spPr>
          <a:xfrm>
            <a:off x="6881382" y="1603679"/>
            <a:ext cx="1400607" cy="216024"/>
          </a:xfrm>
          <a:prstGeom prst="round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SUPERVISORS</a:t>
            </a:r>
          </a:p>
        </p:txBody>
      </p:sp>
      <p:sp>
        <p:nvSpPr>
          <p:cNvPr id="109" name="Rounded Rectangle 108">
            <a:extLst>
              <a:ext uri="{FF2B5EF4-FFF2-40B4-BE49-F238E27FC236}">
                <a16:creationId xmlns:a16="http://schemas.microsoft.com/office/drawing/2014/main" id="{62124DDE-AE92-6B45-8907-4D4309B2E77A}"/>
              </a:ext>
            </a:extLst>
          </p:cNvPr>
          <p:cNvSpPr/>
          <p:nvPr/>
        </p:nvSpPr>
        <p:spPr>
          <a:xfrm>
            <a:off x="5480775" y="3066300"/>
            <a:ext cx="1316551" cy="216024"/>
          </a:xfrm>
          <a:prstGeom prst="roundRect">
            <a:avLst/>
          </a:prstGeom>
          <a:solidFill>
            <a:srgbClr val="B8A627">
              <a:alpha val="20000"/>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Inviting Feedback</a:t>
            </a:r>
          </a:p>
        </p:txBody>
      </p:sp>
      <p:sp>
        <p:nvSpPr>
          <p:cNvPr id="110" name="Rounded Rectangle 109">
            <a:extLst>
              <a:ext uri="{FF2B5EF4-FFF2-40B4-BE49-F238E27FC236}">
                <a16:creationId xmlns:a16="http://schemas.microsoft.com/office/drawing/2014/main" id="{19614ACE-38C8-8F44-819A-5DE1F5BD2339}"/>
              </a:ext>
            </a:extLst>
          </p:cNvPr>
          <p:cNvSpPr/>
          <p:nvPr/>
        </p:nvSpPr>
        <p:spPr>
          <a:xfrm>
            <a:off x="6919746" y="1873787"/>
            <a:ext cx="1316551" cy="216024"/>
          </a:xfrm>
          <a:prstGeom prst="roundRect">
            <a:avLst/>
          </a:prstGeom>
          <a:solidFill>
            <a:srgbClr val="4F7CBF">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Examining Information</a:t>
            </a:r>
          </a:p>
        </p:txBody>
      </p:sp>
      <p:sp>
        <p:nvSpPr>
          <p:cNvPr id="111" name="Rounded Rectangle 110">
            <a:extLst>
              <a:ext uri="{FF2B5EF4-FFF2-40B4-BE49-F238E27FC236}">
                <a16:creationId xmlns:a16="http://schemas.microsoft.com/office/drawing/2014/main" id="{450ED52B-4399-6D48-A87F-182A7B9F8A18}"/>
              </a:ext>
            </a:extLst>
          </p:cNvPr>
          <p:cNvSpPr/>
          <p:nvPr/>
        </p:nvSpPr>
        <p:spPr>
          <a:xfrm>
            <a:off x="6919746" y="2112345"/>
            <a:ext cx="1316551" cy="216024"/>
          </a:xfrm>
          <a:prstGeom prst="roundRect">
            <a:avLst/>
          </a:prstGeom>
          <a:solidFill>
            <a:srgbClr val="4F7CBF">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Documenting Facts</a:t>
            </a:r>
          </a:p>
        </p:txBody>
      </p:sp>
      <p:sp>
        <p:nvSpPr>
          <p:cNvPr id="112" name="Rounded Rectangle 111">
            <a:extLst>
              <a:ext uri="{FF2B5EF4-FFF2-40B4-BE49-F238E27FC236}">
                <a16:creationId xmlns:a16="http://schemas.microsoft.com/office/drawing/2014/main" id="{6A3858E3-2EFC-3B41-B1CC-3867100E9C14}"/>
              </a:ext>
            </a:extLst>
          </p:cNvPr>
          <p:cNvSpPr/>
          <p:nvPr/>
        </p:nvSpPr>
        <p:spPr>
          <a:xfrm>
            <a:off x="6919746" y="2579125"/>
            <a:ext cx="1316551" cy="216024"/>
          </a:xfrm>
          <a:prstGeom prst="roundRect">
            <a:avLst/>
          </a:prstGeom>
          <a:solidFill>
            <a:srgbClr val="4F7CBF">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Adopting Practical Approaches</a:t>
            </a:r>
          </a:p>
        </p:txBody>
      </p:sp>
      <p:sp>
        <p:nvSpPr>
          <p:cNvPr id="113" name="Rounded Rectangle 112">
            <a:extLst>
              <a:ext uri="{FF2B5EF4-FFF2-40B4-BE49-F238E27FC236}">
                <a16:creationId xmlns:a16="http://schemas.microsoft.com/office/drawing/2014/main" id="{BA725D5D-19A8-174C-90C4-C44548E395C7}"/>
              </a:ext>
            </a:extLst>
          </p:cNvPr>
          <p:cNvSpPr/>
          <p:nvPr/>
        </p:nvSpPr>
        <p:spPr>
          <a:xfrm>
            <a:off x="6919746" y="2817683"/>
            <a:ext cx="1316551" cy="216024"/>
          </a:xfrm>
          <a:prstGeom prst="roundRect">
            <a:avLst/>
          </a:prstGeom>
          <a:solidFill>
            <a:srgbClr val="4F7CBF">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rPr>
              <a:t>Providing Insights</a:t>
            </a:r>
          </a:p>
        </p:txBody>
      </p:sp>
      <p:sp>
        <p:nvSpPr>
          <p:cNvPr id="114" name="Rounded Rectangle 113">
            <a:extLst>
              <a:ext uri="{FF2B5EF4-FFF2-40B4-BE49-F238E27FC236}">
                <a16:creationId xmlns:a16="http://schemas.microsoft.com/office/drawing/2014/main" id="{39B0213C-2DB2-B04F-B0AA-EE408B14B210}"/>
              </a:ext>
            </a:extLst>
          </p:cNvPr>
          <p:cNvSpPr/>
          <p:nvPr/>
        </p:nvSpPr>
        <p:spPr>
          <a:xfrm>
            <a:off x="6919746" y="3056241"/>
            <a:ext cx="1316551" cy="216024"/>
          </a:xfrm>
          <a:prstGeom prst="roundRect">
            <a:avLst/>
          </a:prstGeom>
          <a:solidFill>
            <a:srgbClr val="AA1D16">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Articulating Information</a:t>
            </a:r>
          </a:p>
        </p:txBody>
      </p:sp>
      <p:sp>
        <p:nvSpPr>
          <p:cNvPr id="115" name="Rounded Rectangle 114">
            <a:extLst>
              <a:ext uri="{FF2B5EF4-FFF2-40B4-BE49-F238E27FC236}">
                <a16:creationId xmlns:a16="http://schemas.microsoft.com/office/drawing/2014/main" id="{22EE8EF1-CB94-9A4D-9C7E-D6F2F843F1EC}"/>
              </a:ext>
            </a:extLst>
          </p:cNvPr>
          <p:cNvSpPr/>
          <p:nvPr/>
        </p:nvSpPr>
        <p:spPr>
          <a:xfrm>
            <a:off x="6919746" y="3294799"/>
            <a:ext cx="1316551" cy="216024"/>
          </a:xfrm>
          <a:prstGeom prst="roundRect">
            <a:avLst/>
          </a:prstGeom>
          <a:solidFill>
            <a:srgbClr val="B8A627">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Showing Composure</a:t>
            </a:r>
          </a:p>
        </p:txBody>
      </p:sp>
      <p:sp>
        <p:nvSpPr>
          <p:cNvPr id="116" name="Rounded Rectangle 115">
            <a:extLst>
              <a:ext uri="{FF2B5EF4-FFF2-40B4-BE49-F238E27FC236}">
                <a16:creationId xmlns:a16="http://schemas.microsoft.com/office/drawing/2014/main" id="{521CCB34-9023-E442-AD77-1FA4D8DF0760}"/>
              </a:ext>
            </a:extLst>
          </p:cNvPr>
          <p:cNvSpPr/>
          <p:nvPr/>
        </p:nvSpPr>
        <p:spPr>
          <a:xfrm>
            <a:off x="6919746" y="3533357"/>
            <a:ext cx="1316551" cy="216024"/>
          </a:xfrm>
          <a:prstGeom prst="roundRect">
            <a:avLst/>
          </a:prstGeom>
          <a:solidFill>
            <a:srgbClr val="B8A627">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Embracing Change</a:t>
            </a:r>
          </a:p>
        </p:txBody>
      </p:sp>
      <p:sp>
        <p:nvSpPr>
          <p:cNvPr id="117" name="Rounded Rectangle 116">
            <a:extLst>
              <a:ext uri="{FF2B5EF4-FFF2-40B4-BE49-F238E27FC236}">
                <a16:creationId xmlns:a16="http://schemas.microsoft.com/office/drawing/2014/main" id="{16CD22D7-0C0D-8D48-ACB0-03354EB9DD1A}"/>
              </a:ext>
            </a:extLst>
          </p:cNvPr>
          <p:cNvSpPr/>
          <p:nvPr/>
        </p:nvSpPr>
        <p:spPr>
          <a:xfrm>
            <a:off x="6919746" y="3771915"/>
            <a:ext cx="1316551" cy="216024"/>
          </a:xfrm>
          <a:prstGeom prst="roundRect">
            <a:avLst/>
          </a:prstGeom>
          <a:solidFill>
            <a:srgbClr val="B8A627">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Team Working</a:t>
            </a:r>
          </a:p>
        </p:txBody>
      </p:sp>
      <p:sp>
        <p:nvSpPr>
          <p:cNvPr id="118" name="Rounded Rectangle 117">
            <a:extLst>
              <a:ext uri="{FF2B5EF4-FFF2-40B4-BE49-F238E27FC236}">
                <a16:creationId xmlns:a16="http://schemas.microsoft.com/office/drawing/2014/main" id="{7C7DD19F-8932-8A45-8D1F-F38C7F5024D3}"/>
              </a:ext>
            </a:extLst>
          </p:cNvPr>
          <p:cNvSpPr/>
          <p:nvPr/>
        </p:nvSpPr>
        <p:spPr>
          <a:xfrm>
            <a:off x="6919746" y="4010473"/>
            <a:ext cx="1316551" cy="216024"/>
          </a:xfrm>
          <a:prstGeom prst="roundRect">
            <a:avLst/>
          </a:prstGeom>
          <a:solidFill>
            <a:srgbClr val="307126">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Meeting Timescales</a:t>
            </a:r>
          </a:p>
        </p:txBody>
      </p:sp>
      <p:sp>
        <p:nvSpPr>
          <p:cNvPr id="119" name="Rounded Rectangle 118">
            <a:extLst>
              <a:ext uri="{FF2B5EF4-FFF2-40B4-BE49-F238E27FC236}">
                <a16:creationId xmlns:a16="http://schemas.microsoft.com/office/drawing/2014/main" id="{FB34A3D7-8FBC-9846-B36C-0E1B3AB74397}"/>
              </a:ext>
            </a:extLst>
          </p:cNvPr>
          <p:cNvSpPr/>
          <p:nvPr/>
        </p:nvSpPr>
        <p:spPr>
          <a:xfrm>
            <a:off x="6919746" y="4249031"/>
            <a:ext cx="1316551" cy="216024"/>
          </a:xfrm>
          <a:prstGeom prst="roundRect">
            <a:avLst/>
          </a:prstGeom>
          <a:solidFill>
            <a:srgbClr val="307126">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Checking Things</a:t>
            </a:r>
          </a:p>
        </p:txBody>
      </p:sp>
      <p:sp>
        <p:nvSpPr>
          <p:cNvPr id="120" name="Rounded Rectangle 119">
            <a:extLst>
              <a:ext uri="{FF2B5EF4-FFF2-40B4-BE49-F238E27FC236}">
                <a16:creationId xmlns:a16="http://schemas.microsoft.com/office/drawing/2014/main" id="{E70D1F1D-180E-F84A-B336-BBD52A0BAAC6}"/>
              </a:ext>
            </a:extLst>
          </p:cNvPr>
          <p:cNvSpPr/>
          <p:nvPr/>
        </p:nvSpPr>
        <p:spPr>
          <a:xfrm>
            <a:off x="6919746" y="4487592"/>
            <a:ext cx="1316551" cy="216024"/>
          </a:xfrm>
          <a:prstGeom prst="roundRect">
            <a:avLst/>
          </a:prstGeom>
          <a:solidFill>
            <a:srgbClr val="307126">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Upholding Standards</a:t>
            </a:r>
          </a:p>
        </p:txBody>
      </p:sp>
      <p:sp>
        <p:nvSpPr>
          <p:cNvPr id="121" name="Rounded Rectangle 120">
            <a:extLst>
              <a:ext uri="{FF2B5EF4-FFF2-40B4-BE49-F238E27FC236}">
                <a16:creationId xmlns:a16="http://schemas.microsoft.com/office/drawing/2014/main" id="{46E36294-7292-9C49-94B6-FB701CB32152}"/>
              </a:ext>
            </a:extLst>
          </p:cNvPr>
          <p:cNvSpPr/>
          <p:nvPr/>
        </p:nvSpPr>
        <p:spPr>
          <a:xfrm>
            <a:off x="6919746" y="2346897"/>
            <a:ext cx="1316551" cy="216024"/>
          </a:xfrm>
          <a:prstGeom prst="roundRect">
            <a:avLst/>
          </a:prstGeom>
          <a:solidFill>
            <a:srgbClr val="4F7CBF">
              <a:alpha val="20000"/>
            </a:srgb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rPr>
              <a:t>Interpreting Data</a:t>
            </a:r>
          </a:p>
        </p:txBody>
      </p:sp>
      <p:sp>
        <p:nvSpPr>
          <p:cNvPr id="81" name="Rounded Rectangle 80">
            <a:extLst>
              <a:ext uri="{FF2B5EF4-FFF2-40B4-BE49-F238E27FC236}">
                <a16:creationId xmlns:a16="http://schemas.microsoft.com/office/drawing/2014/main" id="{82074E85-43AF-D74D-B110-382E1C0D945C}"/>
              </a:ext>
            </a:extLst>
          </p:cNvPr>
          <p:cNvSpPr/>
          <p:nvPr/>
        </p:nvSpPr>
        <p:spPr>
          <a:xfrm>
            <a:off x="1120883" y="2828644"/>
            <a:ext cx="1316551" cy="216024"/>
          </a:xfrm>
          <a:prstGeom prst="roundRect">
            <a:avLst/>
          </a:prstGeom>
          <a:solidFill>
            <a:srgbClr val="AA1D16">
              <a:alpha val="20000"/>
            </a:srgb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Challenging Ideas</a:t>
            </a:r>
          </a:p>
        </p:txBody>
      </p:sp>
      <p:sp>
        <p:nvSpPr>
          <p:cNvPr id="85" name="Rounded Rectangle 84">
            <a:extLst>
              <a:ext uri="{FF2B5EF4-FFF2-40B4-BE49-F238E27FC236}">
                <a16:creationId xmlns:a16="http://schemas.microsoft.com/office/drawing/2014/main" id="{8BA853E2-41A1-3C4B-A7DF-97DF7239476F}"/>
              </a:ext>
            </a:extLst>
          </p:cNvPr>
          <p:cNvSpPr/>
          <p:nvPr/>
        </p:nvSpPr>
        <p:spPr>
          <a:xfrm>
            <a:off x="1120883" y="2350297"/>
            <a:ext cx="1316551" cy="216024"/>
          </a:xfrm>
          <a:prstGeom prst="roundRect">
            <a:avLst/>
          </a:prstGeom>
          <a:solidFill>
            <a:srgbClr val="4F7CBF">
              <a:alpha val="20000"/>
            </a:srgb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Generating Ideas</a:t>
            </a:r>
          </a:p>
        </p:txBody>
      </p:sp>
      <p:sp>
        <p:nvSpPr>
          <p:cNvPr id="89" name="Rounded Rectangle 88">
            <a:extLst>
              <a:ext uri="{FF2B5EF4-FFF2-40B4-BE49-F238E27FC236}">
                <a16:creationId xmlns:a16="http://schemas.microsoft.com/office/drawing/2014/main" id="{A83A3765-0A52-B247-A450-383E4E5F7BAE}"/>
              </a:ext>
            </a:extLst>
          </p:cNvPr>
          <p:cNvSpPr/>
          <p:nvPr/>
        </p:nvSpPr>
        <p:spPr>
          <a:xfrm>
            <a:off x="1120883" y="3291464"/>
            <a:ext cx="1316551" cy="216024"/>
          </a:xfrm>
          <a:prstGeom prst="roundRect">
            <a:avLst/>
          </a:prstGeom>
          <a:solidFill>
            <a:srgbClr val="B8A627">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Embracing Change</a:t>
            </a:r>
          </a:p>
        </p:txBody>
      </p:sp>
      <p:sp>
        <p:nvSpPr>
          <p:cNvPr id="97" name="Rounded Rectangle 96">
            <a:extLst>
              <a:ext uri="{FF2B5EF4-FFF2-40B4-BE49-F238E27FC236}">
                <a16:creationId xmlns:a16="http://schemas.microsoft.com/office/drawing/2014/main" id="{DCBD55B1-F9A3-4B4C-96CE-1429BD813896}"/>
              </a:ext>
            </a:extLst>
          </p:cNvPr>
          <p:cNvSpPr/>
          <p:nvPr/>
        </p:nvSpPr>
        <p:spPr>
          <a:xfrm>
            <a:off x="1119420" y="3520072"/>
            <a:ext cx="1316551" cy="216024"/>
          </a:xfrm>
          <a:prstGeom prst="roundRect">
            <a:avLst/>
          </a:prstGeom>
          <a:solidFill>
            <a:srgbClr val="307126">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Upholding Standards</a:t>
            </a:r>
          </a:p>
        </p:txBody>
      </p:sp>
      <p:sp>
        <p:nvSpPr>
          <p:cNvPr id="100" name="Rounded Rectangle 99">
            <a:extLst>
              <a:ext uri="{FF2B5EF4-FFF2-40B4-BE49-F238E27FC236}">
                <a16:creationId xmlns:a16="http://schemas.microsoft.com/office/drawing/2014/main" id="{2A7D90C8-AE4F-C145-94EC-082A18948C51}"/>
              </a:ext>
            </a:extLst>
          </p:cNvPr>
          <p:cNvSpPr/>
          <p:nvPr/>
        </p:nvSpPr>
        <p:spPr>
          <a:xfrm>
            <a:off x="1119419" y="3752070"/>
            <a:ext cx="1316551" cy="216024"/>
          </a:xfrm>
          <a:prstGeom prst="roundRect">
            <a:avLst/>
          </a:prstGeom>
          <a:solidFill>
            <a:srgbClr val="307126">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Seizing Opportunities</a:t>
            </a:r>
          </a:p>
        </p:txBody>
      </p:sp>
      <p:sp>
        <p:nvSpPr>
          <p:cNvPr id="101" name="Rounded Rectangle 100">
            <a:extLst>
              <a:ext uri="{FF2B5EF4-FFF2-40B4-BE49-F238E27FC236}">
                <a16:creationId xmlns:a16="http://schemas.microsoft.com/office/drawing/2014/main" id="{7AA141B9-CF84-D04A-9FEF-C88D5B059C4C}"/>
              </a:ext>
            </a:extLst>
          </p:cNvPr>
          <p:cNvSpPr/>
          <p:nvPr/>
        </p:nvSpPr>
        <p:spPr>
          <a:xfrm>
            <a:off x="2561693" y="3061033"/>
            <a:ext cx="1316551" cy="216024"/>
          </a:xfrm>
          <a:prstGeom prst="roundRect">
            <a:avLst/>
          </a:prstGeom>
          <a:solidFill>
            <a:srgbClr val="B8A627">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rPr>
              <a:t>Conveying Self-Confidence</a:t>
            </a:r>
          </a:p>
        </p:txBody>
      </p:sp>
      <p:sp>
        <p:nvSpPr>
          <p:cNvPr id="102" name="Rounded Rectangle 101">
            <a:extLst>
              <a:ext uri="{FF2B5EF4-FFF2-40B4-BE49-F238E27FC236}">
                <a16:creationId xmlns:a16="http://schemas.microsoft.com/office/drawing/2014/main" id="{FC030A58-CBE5-9C4F-A903-1E10C965C389}"/>
              </a:ext>
            </a:extLst>
          </p:cNvPr>
          <p:cNvSpPr/>
          <p:nvPr/>
        </p:nvSpPr>
        <p:spPr>
          <a:xfrm>
            <a:off x="5480773" y="3544374"/>
            <a:ext cx="1316551" cy="216024"/>
          </a:xfrm>
          <a:prstGeom prst="roundRect">
            <a:avLst/>
          </a:prstGeom>
          <a:solidFill>
            <a:srgbClr val="307126">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Upholding Standards</a:t>
            </a:r>
          </a:p>
        </p:txBody>
      </p:sp>
      <p:sp>
        <p:nvSpPr>
          <p:cNvPr id="103" name="Rounded Rectangle 102">
            <a:extLst>
              <a:ext uri="{FF2B5EF4-FFF2-40B4-BE49-F238E27FC236}">
                <a16:creationId xmlns:a16="http://schemas.microsoft.com/office/drawing/2014/main" id="{71B1E94C-D9AA-D54C-A31F-5469EC378D17}"/>
              </a:ext>
            </a:extLst>
          </p:cNvPr>
          <p:cNvSpPr/>
          <p:nvPr/>
        </p:nvSpPr>
        <p:spPr>
          <a:xfrm>
            <a:off x="1080139" y="1093037"/>
            <a:ext cx="7197632" cy="298932"/>
          </a:xfrm>
          <a:prstGeom prst="roundRect">
            <a:avLst/>
          </a:prstGeom>
          <a:solidFill>
            <a:schemeClr val="tx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IMPORTANT LEADERSHIP BEHAVIOURS </a:t>
            </a:r>
            <a:r>
              <a:rPr lang="en-US" sz="1200" dirty="0">
                <a:solidFill>
                  <a:schemeClr val="bg1"/>
                </a:solidFill>
              </a:rPr>
              <a:t>(PER LEVEL)</a:t>
            </a:r>
          </a:p>
        </p:txBody>
      </p:sp>
      <p:sp>
        <p:nvSpPr>
          <p:cNvPr id="104" name="Rounded Rectangle 103">
            <a:extLst>
              <a:ext uri="{FF2B5EF4-FFF2-40B4-BE49-F238E27FC236}">
                <a16:creationId xmlns:a16="http://schemas.microsoft.com/office/drawing/2014/main" id="{B0E66D52-0D21-084A-BA3A-0182DE2F348F}"/>
              </a:ext>
            </a:extLst>
          </p:cNvPr>
          <p:cNvSpPr/>
          <p:nvPr/>
        </p:nvSpPr>
        <p:spPr>
          <a:xfrm>
            <a:off x="1093254" y="1425075"/>
            <a:ext cx="1400607" cy="157571"/>
          </a:xfrm>
          <a:prstGeom prst="round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GRADE 14 - 15</a:t>
            </a:r>
          </a:p>
        </p:txBody>
      </p:sp>
      <p:sp>
        <p:nvSpPr>
          <p:cNvPr id="105" name="Rounded Rectangle 104">
            <a:extLst>
              <a:ext uri="{FF2B5EF4-FFF2-40B4-BE49-F238E27FC236}">
                <a16:creationId xmlns:a16="http://schemas.microsoft.com/office/drawing/2014/main" id="{9CC25C09-8493-4F4F-9ED6-12E9A8546AE5}"/>
              </a:ext>
            </a:extLst>
          </p:cNvPr>
          <p:cNvSpPr/>
          <p:nvPr/>
        </p:nvSpPr>
        <p:spPr>
          <a:xfrm>
            <a:off x="2523328" y="1418184"/>
            <a:ext cx="1400607" cy="164217"/>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GRADE 12 - 13</a:t>
            </a:r>
          </a:p>
        </p:txBody>
      </p:sp>
      <p:sp>
        <p:nvSpPr>
          <p:cNvPr id="106" name="Rounded Rectangle 105">
            <a:extLst>
              <a:ext uri="{FF2B5EF4-FFF2-40B4-BE49-F238E27FC236}">
                <a16:creationId xmlns:a16="http://schemas.microsoft.com/office/drawing/2014/main" id="{28364043-0392-CF46-8666-EA5229E53C55}"/>
              </a:ext>
            </a:extLst>
          </p:cNvPr>
          <p:cNvSpPr/>
          <p:nvPr/>
        </p:nvSpPr>
        <p:spPr>
          <a:xfrm>
            <a:off x="3983536" y="1418184"/>
            <a:ext cx="1400607" cy="164217"/>
          </a:xfrm>
          <a:prstGeom prst="round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GRADE 12 -13</a:t>
            </a:r>
          </a:p>
        </p:txBody>
      </p:sp>
      <p:sp>
        <p:nvSpPr>
          <p:cNvPr id="107" name="Rounded Rectangle 106">
            <a:extLst>
              <a:ext uri="{FF2B5EF4-FFF2-40B4-BE49-F238E27FC236}">
                <a16:creationId xmlns:a16="http://schemas.microsoft.com/office/drawing/2014/main" id="{0E414DDF-2229-2347-B166-DDA5BC52B4F0}"/>
              </a:ext>
            </a:extLst>
          </p:cNvPr>
          <p:cNvSpPr/>
          <p:nvPr/>
        </p:nvSpPr>
        <p:spPr>
          <a:xfrm>
            <a:off x="5435664" y="1414135"/>
            <a:ext cx="1400607" cy="173682"/>
          </a:xfrm>
          <a:prstGeom prst="round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GRADE 12 - 13</a:t>
            </a:r>
          </a:p>
        </p:txBody>
      </p:sp>
      <p:sp>
        <p:nvSpPr>
          <p:cNvPr id="108" name="Rounded Rectangle 107">
            <a:extLst>
              <a:ext uri="{FF2B5EF4-FFF2-40B4-BE49-F238E27FC236}">
                <a16:creationId xmlns:a16="http://schemas.microsoft.com/office/drawing/2014/main" id="{81864ADB-F6AD-894B-AC4C-33174B3668F7}"/>
              </a:ext>
            </a:extLst>
          </p:cNvPr>
          <p:cNvSpPr/>
          <p:nvPr/>
        </p:nvSpPr>
        <p:spPr>
          <a:xfrm>
            <a:off x="6884295" y="1414010"/>
            <a:ext cx="1400607" cy="173807"/>
          </a:xfrm>
          <a:prstGeom prst="round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GRADE 10 - 11</a:t>
            </a:r>
          </a:p>
        </p:txBody>
      </p:sp>
    </p:spTree>
    <p:extLst>
      <p:ext uri="{BB962C8B-B14F-4D97-AF65-F5344CB8AC3E}">
        <p14:creationId xmlns:p14="http://schemas.microsoft.com/office/powerpoint/2010/main" val="22795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68496" y="1853672"/>
            <a:ext cx="504000" cy="504000"/>
          </a:xfrm>
          <a:prstGeom prst="rect">
            <a:avLst/>
          </a:prstGeom>
        </p:spPr>
      </p:pic>
      <p:pic>
        <p:nvPicPr>
          <p:cNvPr id="16" name="Picture 15"/>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56656" y="1853672"/>
            <a:ext cx="504000" cy="504000"/>
          </a:xfrm>
          <a:prstGeom prst="rect">
            <a:avLst/>
          </a:prstGeom>
        </p:spPr>
      </p:pic>
      <p:sp>
        <p:nvSpPr>
          <p:cNvPr id="25" name="Content Placeholder 24"/>
          <p:cNvSpPr txBox="1">
            <a:spLocks/>
          </p:cNvSpPr>
          <p:nvPr/>
        </p:nvSpPr>
        <p:spPr bwMode="auto">
          <a:xfrm>
            <a:off x="851081" y="2726564"/>
            <a:ext cx="2004936" cy="120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142868" indent="-142868" algn="l" rtl="0" eaLnBrk="1" fontAlgn="base" hangingPunct="1">
              <a:spcBef>
                <a:spcPts val="1125"/>
              </a:spcBef>
              <a:spcAft>
                <a:spcPct val="0"/>
              </a:spcAft>
              <a:buClr>
                <a:schemeClr val="accent1"/>
              </a:buClr>
              <a:buSzPct val="100000"/>
              <a:buFont typeface="Wingdings 2" charset="0"/>
              <a:buChar char="¡"/>
              <a:defRPr sz="1800" kern="1200">
                <a:solidFill>
                  <a:srgbClr val="003D58"/>
                </a:solidFill>
                <a:latin typeface="Helvetica Neue"/>
                <a:ea typeface="ＭＳ Ｐゴシック" charset="0"/>
                <a:cs typeface="Helvetica Neue"/>
              </a:defRPr>
            </a:lvl1pPr>
            <a:lvl2pPr marL="285738" indent="-142868" algn="l" rtl="0" eaLnBrk="1" fontAlgn="base" hangingPunct="1">
              <a:spcBef>
                <a:spcPts val="375"/>
              </a:spcBef>
              <a:spcAft>
                <a:spcPct val="0"/>
              </a:spcAft>
              <a:buClr>
                <a:srgbClr val="929CA4"/>
              </a:buClr>
              <a:buSzPct val="100000"/>
              <a:buFont typeface="Wingdings 2" charset="0"/>
              <a:buChar char="¡"/>
              <a:defRPr sz="1600" kern="1200">
                <a:solidFill>
                  <a:srgbClr val="003D58"/>
                </a:solidFill>
                <a:latin typeface="Helvetica Neue"/>
                <a:ea typeface="ＭＳ Ｐゴシック" charset="0"/>
                <a:cs typeface="Helvetica Neue"/>
              </a:defRPr>
            </a:lvl2pPr>
            <a:lvl3pPr marL="428605" indent="-142868" algn="l" rtl="0" eaLnBrk="1" fontAlgn="base" hangingPunct="1">
              <a:spcBef>
                <a:spcPts val="375"/>
              </a:spcBef>
              <a:spcAft>
                <a:spcPct val="0"/>
              </a:spcAft>
              <a:buClr>
                <a:schemeClr val="accent1"/>
              </a:buClr>
              <a:buSzPct val="100000"/>
              <a:buFont typeface="Wingdings 2" charset="0"/>
              <a:buChar char="¡"/>
              <a:defRPr sz="1400" kern="1200">
                <a:solidFill>
                  <a:srgbClr val="003D58"/>
                </a:solidFill>
                <a:latin typeface="Helvetica Neue"/>
                <a:ea typeface="ＭＳ Ｐゴシック" charset="0"/>
                <a:cs typeface="Helvetica Neue"/>
              </a:defRPr>
            </a:lvl3pPr>
            <a:lvl4pPr marL="571474" indent="-142868" algn="l" rtl="0" eaLnBrk="1" fontAlgn="base" hangingPunct="1">
              <a:spcBef>
                <a:spcPts val="375"/>
              </a:spcBef>
              <a:spcAft>
                <a:spcPct val="0"/>
              </a:spcAft>
              <a:buClr>
                <a:srgbClr val="929CA4"/>
              </a:buClr>
              <a:buSzPct val="100000"/>
              <a:buFont typeface="Wingdings 2" charset="0"/>
              <a:buChar char="¡"/>
              <a:defRPr sz="1200" kern="1200">
                <a:solidFill>
                  <a:srgbClr val="003D58"/>
                </a:solidFill>
                <a:latin typeface="Helvetica Neue"/>
                <a:ea typeface="ＭＳ Ｐゴシック" charset="0"/>
                <a:cs typeface="Helvetica Neue"/>
              </a:defRPr>
            </a:lvl4pPr>
            <a:lvl5pPr marL="714342" indent="-142868" algn="l" rtl="0" eaLnBrk="1" fontAlgn="base" hangingPunct="1">
              <a:spcBef>
                <a:spcPts val="375"/>
              </a:spcBef>
              <a:spcAft>
                <a:spcPct val="0"/>
              </a:spcAft>
              <a:buClr>
                <a:schemeClr val="accent1"/>
              </a:buClr>
              <a:buSzPct val="100000"/>
              <a:buFont typeface="Wingdings 2" charset="0"/>
              <a:buChar char="¡"/>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a:lstStyle>
          <a:p>
            <a:pPr marL="0" indent="0">
              <a:lnSpc>
                <a:spcPct val="90000"/>
              </a:lnSpc>
              <a:buNone/>
            </a:pPr>
            <a:r>
              <a:rPr lang="en-GB" sz="1400" b="1" dirty="0">
                <a:solidFill>
                  <a:schemeClr val="tx2"/>
                </a:solidFill>
              </a:rPr>
              <a:t>Decision models </a:t>
            </a:r>
            <a:r>
              <a:rPr lang="en-GB" sz="1400" dirty="0">
                <a:solidFill>
                  <a:schemeClr val="tx2"/>
                </a:solidFill>
              </a:rPr>
              <a:t>and Assessment strategies</a:t>
            </a:r>
          </a:p>
        </p:txBody>
      </p:sp>
      <p:pic>
        <p:nvPicPr>
          <p:cNvPr id="29" name="Picture 28"/>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336" y="1853672"/>
            <a:ext cx="504000" cy="504000"/>
          </a:xfrm>
          <a:prstGeom prst="rect">
            <a:avLst/>
          </a:prstGeom>
        </p:spPr>
      </p:pic>
      <p:cxnSp>
        <p:nvCxnSpPr>
          <p:cNvPr id="32" name="Straight Arrow Connector 31"/>
          <p:cNvCxnSpPr>
            <a:endCxn id="16" idx="1"/>
          </p:cNvCxnSpPr>
          <p:nvPr/>
        </p:nvCxnSpPr>
        <p:spPr>
          <a:xfrm>
            <a:off x="4272496" y="2105672"/>
            <a:ext cx="2184160"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
        <p:nvSpPr>
          <p:cNvPr id="35" name="Content Placeholder 24"/>
          <p:cNvSpPr txBox="1">
            <a:spLocks/>
          </p:cNvSpPr>
          <p:nvPr/>
        </p:nvSpPr>
        <p:spPr bwMode="auto">
          <a:xfrm>
            <a:off x="3649627" y="2726564"/>
            <a:ext cx="1934170" cy="1411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142868" indent="-142868" algn="l" rtl="0" eaLnBrk="1" fontAlgn="base" hangingPunct="1">
              <a:spcBef>
                <a:spcPts val="1125"/>
              </a:spcBef>
              <a:spcAft>
                <a:spcPct val="0"/>
              </a:spcAft>
              <a:buClr>
                <a:schemeClr val="accent1"/>
              </a:buClr>
              <a:buSzPct val="100000"/>
              <a:buFont typeface="Wingdings 2" charset="0"/>
              <a:buChar char="¡"/>
              <a:defRPr sz="1800" kern="1200">
                <a:solidFill>
                  <a:srgbClr val="003D58"/>
                </a:solidFill>
                <a:latin typeface="Helvetica Neue"/>
                <a:ea typeface="ＭＳ Ｐゴシック" charset="0"/>
                <a:cs typeface="Helvetica Neue"/>
              </a:defRPr>
            </a:lvl1pPr>
            <a:lvl2pPr marL="285738" indent="-142868" algn="l" rtl="0" eaLnBrk="1" fontAlgn="base" hangingPunct="1">
              <a:spcBef>
                <a:spcPts val="375"/>
              </a:spcBef>
              <a:spcAft>
                <a:spcPct val="0"/>
              </a:spcAft>
              <a:buClr>
                <a:srgbClr val="929CA4"/>
              </a:buClr>
              <a:buSzPct val="100000"/>
              <a:buFont typeface="Wingdings 2" charset="0"/>
              <a:buChar char="¡"/>
              <a:defRPr sz="1600" kern="1200">
                <a:solidFill>
                  <a:srgbClr val="003D58"/>
                </a:solidFill>
                <a:latin typeface="Helvetica Neue"/>
                <a:ea typeface="ＭＳ Ｐゴシック" charset="0"/>
                <a:cs typeface="Helvetica Neue"/>
              </a:defRPr>
            </a:lvl2pPr>
            <a:lvl3pPr marL="428605" indent="-142868" algn="l" rtl="0" eaLnBrk="1" fontAlgn="base" hangingPunct="1">
              <a:spcBef>
                <a:spcPts val="375"/>
              </a:spcBef>
              <a:spcAft>
                <a:spcPct val="0"/>
              </a:spcAft>
              <a:buClr>
                <a:schemeClr val="accent1"/>
              </a:buClr>
              <a:buSzPct val="100000"/>
              <a:buFont typeface="Wingdings 2" charset="0"/>
              <a:buChar char="¡"/>
              <a:defRPr sz="1400" kern="1200">
                <a:solidFill>
                  <a:srgbClr val="003D58"/>
                </a:solidFill>
                <a:latin typeface="Helvetica Neue"/>
                <a:ea typeface="ＭＳ Ｐゴシック" charset="0"/>
                <a:cs typeface="Helvetica Neue"/>
              </a:defRPr>
            </a:lvl3pPr>
            <a:lvl4pPr marL="571474" indent="-142868" algn="l" rtl="0" eaLnBrk="1" fontAlgn="base" hangingPunct="1">
              <a:spcBef>
                <a:spcPts val="375"/>
              </a:spcBef>
              <a:spcAft>
                <a:spcPct val="0"/>
              </a:spcAft>
              <a:buClr>
                <a:srgbClr val="929CA4"/>
              </a:buClr>
              <a:buSzPct val="100000"/>
              <a:buFont typeface="Wingdings 2" charset="0"/>
              <a:buChar char="¡"/>
              <a:defRPr sz="1200" kern="1200">
                <a:solidFill>
                  <a:srgbClr val="003D58"/>
                </a:solidFill>
                <a:latin typeface="Helvetica Neue"/>
                <a:ea typeface="ＭＳ Ｐゴシック" charset="0"/>
                <a:cs typeface="Helvetica Neue"/>
              </a:defRPr>
            </a:lvl4pPr>
            <a:lvl5pPr marL="714342" indent="-142868" algn="l" rtl="0" eaLnBrk="1" fontAlgn="base" hangingPunct="1">
              <a:spcBef>
                <a:spcPts val="375"/>
              </a:spcBef>
              <a:spcAft>
                <a:spcPct val="0"/>
              </a:spcAft>
              <a:buClr>
                <a:schemeClr val="accent1"/>
              </a:buClr>
              <a:buSzPct val="100000"/>
              <a:buFont typeface="Wingdings 2" charset="0"/>
              <a:buChar char="¡"/>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a:lstStyle>
          <a:p>
            <a:pPr marL="0" indent="0">
              <a:lnSpc>
                <a:spcPct val="90000"/>
              </a:lnSpc>
              <a:spcBef>
                <a:spcPts val="1350"/>
              </a:spcBef>
              <a:buFont typeface="Wingdings 2" charset="0"/>
              <a:buNone/>
            </a:pPr>
            <a:r>
              <a:rPr lang="en-GB" sz="1400" b="1" dirty="0">
                <a:solidFill>
                  <a:schemeClr val="tx2"/>
                </a:solidFill>
              </a:rPr>
              <a:t>System </a:t>
            </a:r>
            <a:r>
              <a:rPr lang="en-GB" sz="1400" dirty="0">
                <a:solidFill>
                  <a:schemeClr val="tx2"/>
                </a:solidFill>
              </a:rPr>
              <a:t>and </a:t>
            </a:r>
            <a:br>
              <a:rPr lang="en-GB" sz="1400" dirty="0">
                <a:solidFill>
                  <a:schemeClr val="tx2"/>
                </a:solidFill>
              </a:rPr>
            </a:br>
            <a:r>
              <a:rPr lang="en-GB" sz="1400" dirty="0">
                <a:solidFill>
                  <a:schemeClr val="tx2"/>
                </a:solidFill>
              </a:rPr>
              <a:t>service</a:t>
            </a:r>
            <a:r>
              <a:rPr lang="en-GB" sz="1400" b="1" dirty="0">
                <a:solidFill>
                  <a:schemeClr val="tx2"/>
                </a:solidFill>
              </a:rPr>
              <a:t> </a:t>
            </a:r>
            <a:r>
              <a:rPr lang="en-GB" sz="1400" dirty="0">
                <a:solidFill>
                  <a:schemeClr val="tx2"/>
                </a:solidFill>
              </a:rPr>
              <a:t>setup</a:t>
            </a:r>
          </a:p>
        </p:txBody>
      </p:sp>
      <p:sp>
        <p:nvSpPr>
          <p:cNvPr id="36" name="Content Placeholder 24"/>
          <p:cNvSpPr txBox="1">
            <a:spLocks/>
          </p:cNvSpPr>
          <p:nvPr/>
        </p:nvSpPr>
        <p:spPr bwMode="auto">
          <a:xfrm>
            <a:off x="6377407" y="2726564"/>
            <a:ext cx="1855281" cy="1090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142868" indent="-142868" algn="l" rtl="0" eaLnBrk="1" fontAlgn="base" hangingPunct="1">
              <a:spcBef>
                <a:spcPts val="1125"/>
              </a:spcBef>
              <a:spcAft>
                <a:spcPct val="0"/>
              </a:spcAft>
              <a:buClr>
                <a:schemeClr val="accent1"/>
              </a:buClr>
              <a:buSzPct val="100000"/>
              <a:buFont typeface="Wingdings 2" charset="0"/>
              <a:buChar char="¡"/>
              <a:defRPr sz="1800" kern="1200">
                <a:solidFill>
                  <a:srgbClr val="003D58"/>
                </a:solidFill>
                <a:latin typeface="Helvetica Neue"/>
                <a:ea typeface="ＭＳ Ｐゴシック" charset="0"/>
                <a:cs typeface="Helvetica Neue"/>
              </a:defRPr>
            </a:lvl1pPr>
            <a:lvl2pPr marL="285738" indent="-142868" algn="l" rtl="0" eaLnBrk="1" fontAlgn="base" hangingPunct="1">
              <a:spcBef>
                <a:spcPts val="375"/>
              </a:spcBef>
              <a:spcAft>
                <a:spcPct val="0"/>
              </a:spcAft>
              <a:buClr>
                <a:srgbClr val="929CA4"/>
              </a:buClr>
              <a:buSzPct val="100000"/>
              <a:buFont typeface="Wingdings 2" charset="0"/>
              <a:buChar char="¡"/>
              <a:defRPr sz="1600" kern="1200">
                <a:solidFill>
                  <a:srgbClr val="003D58"/>
                </a:solidFill>
                <a:latin typeface="Helvetica Neue"/>
                <a:ea typeface="ＭＳ Ｐゴシック" charset="0"/>
                <a:cs typeface="Helvetica Neue"/>
              </a:defRPr>
            </a:lvl2pPr>
            <a:lvl3pPr marL="428605" indent="-142868" algn="l" rtl="0" eaLnBrk="1" fontAlgn="base" hangingPunct="1">
              <a:spcBef>
                <a:spcPts val="375"/>
              </a:spcBef>
              <a:spcAft>
                <a:spcPct val="0"/>
              </a:spcAft>
              <a:buClr>
                <a:schemeClr val="accent1"/>
              </a:buClr>
              <a:buSzPct val="100000"/>
              <a:buFont typeface="Wingdings 2" charset="0"/>
              <a:buChar char="¡"/>
              <a:defRPr sz="1400" kern="1200">
                <a:solidFill>
                  <a:srgbClr val="003D58"/>
                </a:solidFill>
                <a:latin typeface="Helvetica Neue"/>
                <a:ea typeface="ＭＳ Ｐゴシック" charset="0"/>
                <a:cs typeface="Helvetica Neue"/>
              </a:defRPr>
            </a:lvl3pPr>
            <a:lvl4pPr marL="571474" indent="-142868" algn="l" rtl="0" eaLnBrk="1" fontAlgn="base" hangingPunct="1">
              <a:spcBef>
                <a:spcPts val="375"/>
              </a:spcBef>
              <a:spcAft>
                <a:spcPct val="0"/>
              </a:spcAft>
              <a:buClr>
                <a:srgbClr val="929CA4"/>
              </a:buClr>
              <a:buSzPct val="100000"/>
              <a:buFont typeface="Wingdings 2" charset="0"/>
              <a:buChar char="¡"/>
              <a:defRPr sz="1200" kern="1200">
                <a:solidFill>
                  <a:srgbClr val="003D58"/>
                </a:solidFill>
                <a:latin typeface="Helvetica Neue"/>
                <a:ea typeface="ＭＳ Ｐゴシック" charset="0"/>
                <a:cs typeface="Helvetica Neue"/>
              </a:defRPr>
            </a:lvl4pPr>
            <a:lvl5pPr marL="714342" indent="-142868" algn="l" rtl="0" eaLnBrk="1" fontAlgn="base" hangingPunct="1">
              <a:spcBef>
                <a:spcPts val="375"/>
              </a:spcBef>
              <a:spcAft>
                <a:spcPct val="0"/>
              </a:spcAft>
              <a:buClr>
                <a:schemeClr val="accent1"/>
              </a:buClr>
              <a:buSzPct val="100000"/>
              <a:buFont typeface="Wingdings 2" charset="0"/>
              <a:buChar char="¡"/>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a:lstStyle>
          <a:p>
            <a:pPr marL="0" indent="0">
              <a:lnSpc>
                <a:spcPct val="90000"/>
              </a:lnSpc>
              <a:spcBef>
                <a:spcPts val="1350"/>
              </a:spcBef>
              <a:buFont typeface="Wingdings 2" charset="0"/>
              <a:buNone/>
            </a:pPr>
            <a:r>
              <a:rPr lang="en-GB" sz="1400" dirty="0">
                <a:solidFill>
                  <a:schemeClr val="tx2"/>
                </a:solidFill>
              </a:rPr>
              <a:t>User </a:t>
            </a:r>
            <a:br>
              <a:rPr lang="en-GB" sz="1400" dirty="0">
                <a:solidFill>
                  <a:schemeClr val="tx2"/>
                </a:solidFill>
              </a:rPr>
            </a:br>
            <a:r>
              <a:rPr lang="en-GB" sz="1400" b="1" dirty="0">
                <a:solidFill>
                  <a:schemeClr val="tx2"/>
                </a:solidFill>
              </a:rPr>
              <a:t>Training</a:t>
            </a:r>
          </a:p>
        </p:txBody>
      </p:sp>
      <p:sp>
        <p:nvSpPr>
          <p:cNvPr id="4" name="Title 3"/>
          <p:cNvSpPr>
            <a:spLocks noGrp="1"/>
          </p:cNvSpPr>
          <p:nvPr>
            <p:ph type="title"/>
          </p:nvPr>
        </p:nvSpPr>
        <p:spPr/>
        <p:txBody>
          <a:bodyPr>
            <a:normAutofit/>
          </a:bodyPr>
          <a:lstStyle/>
          <a:p>
            <a:r>
              <a:rPr lang="en-GB" b="1" dirty="0">
                <a:ea typeface="Helvetica Neue" charset="0"/>
                <a:cs typeface="Helvetica Neue" charset="0"/>
              </a:rPr>
              <a:t>Pre-assessmen</a:t>
            </a:r>
            <a:r>
              <a:rPr lang="en-GB" dirty="0">
                <a:ea typeface="Helvetica Neue" charset="0"/>
                <a:cs typeface="Helvetica Neue" charset="0"/>
              </a:rPr>
              <a:t>t implementation</a:t>
            </a:r>
          </a:p>
        </p:txBody>
      </p:sp>
      <p:cxnSp>
        <p:nvCxnSpPr>
          <p:cNvPr id="53" name="Straight Arrow Connector 52"/>
          <p:cNvCxnSpPr>
            <a:stCxn id="29" idx="3"/>
          </p:cNvCxnSpPr>
          <p:nvPr/>
        </p:nvCxnSpPr>
        <p:spPr>
          <a:xfrm>
            <a:off x="1584336" y="2105672"/>
            <a:ext cx="2184160"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
        <p:nvSpPr>
          <p:cNvPr id="13" name="Slide Number Placeholder 12"/>
          <p:cNvSpPr>
            <a:spLocks noGrp="1"/>
          </p:cNvSpPr>
          <p:nvPr>
            <p:ph type="sldNum" sz="quarter" idx="10"/>
          </p:nvPr>
        </p:nvSpPr>
        <p:spPr/>
        <p:txBody>
          <a:bodyPr/>
          <a:lstStyle/>
          <a:p>
            <a:pPr>
              <a:defRPr/>
            </a:pPr>
            <a:r>
              <a:rPr lang="en-GB" dirty="0"/>
              <a:t>PAGE </a:t>
            </a:r>
            <a:fld id="{4646D39D-72DD-EC43-AE57-0EBBAA7D9A27}" type="slidenum">
              <a:rPr lang="en-GB" smtClean="0"/>
              <a:pPr>
                <a:defRPr/>
              </a:pPr>
              <a:t>22</a:t>
            </a:fld>
            <a:endParaRPr lang="en-GB" dirty="0"/>
          </a:p>
        </p:txBody>
      </p:sp>
      <p:cxnSp>
        <p:nvCxnSpPr>
          <p:cNvPr id="14" name="Straight Arrow Connector 13"/>
          <p:cNvCxnSpPr>
            <a:stCxn id="16" idx="3"/>
          </p:cNvCxnSpPr>
          <p:nvPr/>
        </p:nvCxnSpPr>
        <p:spPr>
          <a:xfrm>
            <a:off x="6960656" y="2105672"/>
            <a:ext cx="2183344"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cxnSp>
        <p:nvCxnSpPr>
          <p:cNvPr id="15" name="Straight Arrow Connector 14"/>
          <p:cNvCxnSpPr>
            <a:endCxn id="29" idx="1"/>
          </p:cNvCxnSpPr>
          <p:nvPr/>
        </p:nvCxnSpPr>
        <p:spPr>
          <a:xfrm flipV="1">
            <a:off x="-11744" y="2105672"/>
            <a:ext cx="1092080" cy="176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24292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1" y="1865548"/>
            <a:ext cx="4019106" cy="2382704"/>
          </a:xfrm>
          <a:prstGeom prst="rect">
            <a:avLst/>
          </a:prstGeom>
          <a:noFill/>
        </p:spPr>
        <p:txBody>
          <a:bodyPr wrap="square" rtlCol="0">
            <a:spAutoFit/>
          </a:bodyPr>
          <a:lstStyle/>
          <a:p>
            <a:pPr marL="128588" indent="-263588" algn="l">
              <a:spcBef>
                <a:spcPts val="225"/>
              </a:spcBef>
              <a:spcAft>
                <a:spcPts val="225"/>
              </a:spcAft>
              <a:buSzPct val="110000"/>
              <a:buBlip>
                <a:blip r:embed="rId3"/>
              </a:buBlip>
            </a:pPr>
            <a:r>
              <a:rPr lang="en-GB" sz="1200" b="1" dirty="0">
                <a:latin typeface="Helvetica Neue"/>
                <a:cs typeface="Helvetica Neue"/>
              </a:rPr>
              <a:t>Product accreditation </a:t>
            </a:r>
            <a:r>
              <a:rPr lang="en-GB" sz="1200" dirty="0">
                <a:latin typeface="Helvetica Neue"/>
                <a:cs typeface="Helvetica Neue"/>
              </a:rPr>
              <a:t>training for: </a:t>
            </a:r>
          </a:p>
          <a:p>
            <a:pPr marL="471488" lvl="1" indent="-263588" algn="l">
              <a:spcBef>
                <a:spcPts val="0"/>
              </a:spcBef>
              <a:spcAft>
                <a:spcPts val="0"/>
              </a:spcAft>
              <a:buSzPct val="110000"/>
              <a:buBlip>
                <a:blip r:embed="rId3"/>
              </a:buBlip>
            </a:pPr>
            <a:r>
              <a:rPr lang="en-GB" sz="1050" dirty="0">
                <a:latin typeface="Helvetica Neue"/>
                <a:cs typeface="Helvetica Neue"/>
              </a:rPr>
              <a:t>Saville Consulting</a:t>
            </a:r>
          </a:p>
          <a:p>
            <a:pPr marL="471488" lvl="1" indent="-263588" algn="l">
              <a:spcBef>
                <a:spcPts val="0"/>
              </a:spcBef>
              <a:spcAft>
                <a:spcPts val="0"/>
              </a:spcAft>
              <a:buSzPct val="110000"/>
              <a:buBlip>
                <a:blip r:embed="rId3"/>
              </a:buBlip>
            </a:pPr>
            <a:r>
              <a:rPr lang="en-GB" sz="1050" dirty="0">
                <a:latin typeface="Helvetica Neue"/>
                <a:cs typeface="Helvetica Neue"/>
              </a:rPr>
              <a:t>Success Profiling</a:t>
            </a:r>
          </a:p>
          <a:p>
            <a:pPr marL="471488" lvl="1" indent="-263588" algn="l">
              <a:spcBef>
                <a:spcPts val="0"/>
              </a:spcBef>
              <a:spcAft>
                <a:spcPts val="0"/>
              </a:spcAft>
              <a:buSzPct val="110000"/>
              <a:buFont typeface="Arial" charset="0"/>
              <a:buChar char="•"/>
            </a:pPr>
            <a:endParaRPr lang="en-GB" sz="1050" dirty="0">
              <a:latin typeface="Helvetica Neue"/>
              <a:cs typeface="Helvetica Neue"/>
            </a:endParaRPr>
          </a:p>
          <a:p>
            <a:pPr marL="128588" indent="-263588" algn="l">
              <a:spcBef>
                <a:spcPts val="0"/>
              </a:spcBef>
              <a:spcAft>
                <a:spcPts val="0"/>
              </a:spcAft>
              <a:buSzPct val="110000"/>
              <a:buBlip>
                <a:blip r:embed="rId3"/>
              </a:buBlip>
            </a:pPr>
            <a:r>
              <a:rPr lang="en-GB" sz="1200" b="1" dirty="0">
                <a:latin typeface="Helvetica Neue"/>
                <a:cs typeface="Helvetica Neue"/>
              </a:rPr>
              <a:t>Line/HR Business Partner </a:t>
            </a:r>
            <a:r>
              <a:rPr lang="en-GB" sz="1200" dirty="0">
                <a:latin typeface="Helvetica Neue"/>
                <a:cs typeface="Helvetica Neue"/>
              </a:rPr>
              <a:t>training</a:t>
            </a:r>
          </a:p>
          <a:p>
            <a:pPr marL="471488" lvl="1" indent="-263588" algn="l">
              <a:spcBef>
                <a:spcPts val="225"/>
              </a:spcBef>
              <a:spcAft>
                <a:spcPts val="225"/>
              </a:spcAft>
              <a:buSzPct val="110000"/>
              <a:buBlip>
                <a:blip r:embed="rId3"/>
              </a:buBlip>
            </a:pPr>
            <a:r>
              <a:rPr lang="en-GB" sz="1050" dirty="0">
                <a:latin typeface="Helvetica Neue"/>
                <a:cs typeface="Helvetica Neue"/>
              </a:rPr>
              <a:t>Overview introduction of the available tests </a:t>
            </a:r>
          </a:p>
          <a:p>
            <a:pPr marL="471488" lvl="1" indent="-263588" algn="l">
              <a:spcBef>
                <a:spcPts val="225"/>
              </a:spcBef>
              <a:spcAft>
                <a:spcPts val="225"/>
              </a:spcAft>
              <a:buSzPct val="110000"/>
              <a:buBlip>
                <a:blip r:embed="rId3"/>
              </a:buBlip>
            </a:pPr>
            <a:r>
              <a:rPr lang="en-GB" sz="1050" dirty="0">
                <a:latin typeface="Helvetica Neue"/>
                <a:cs typeface="Helvetica Neue"/>
              </a:rPr>
              <a:t>Introduction to competency frameworks </a:t>
            </a:r>
          </a:p>
          <a:p>
            <a:pPr marL="471488" lvl="1" indent="-263588" algn="l">
              <a:spcBef>
                <a:spcPts val="225"/>
              </a:spcBef>
              <a:spcAft>
                <a:spcPts val="225"/>
              </a:spcAft>
              <a:buSzPct val="110000"/>
              <a:buBlip>
                <a:blip r:embed="rId3"/>
              </a:buBlip>
            </a:pPr>
            <a:r>
              <a:rPr lang="en-GB" sz="1050" dirty="0">
                <a:latin typeface="Helvetica Neue"/>
                <a:cs typeface="Helvetica Neue"/>
              </a:rPr>
              <a:t>Introduction of the assessment service</a:t>
            </a:r>
          </a:p>
          <a:p>
            <a:pPr marL="471488" lvl="1" indent="-263588" algn="l">
              <a:spcBef>
                <a:spcPts val="225"/>
              </a:spcBef>
              <a:spcAft>
                <a:spcPts val="225"/>
              </a:spcAft>
              <a:buSzPct val="110000"/>
              <a:buBlip>
                <a:blip r:embed="rId3"/>
              </a:buBlip>
            </a:pPr>
            <a:r>
              <a:rPr lang="en-GB" sz="1050" dirty="0">
                <a:latin typeface="Helvetica Neue"/>
                <a:cs typeface="Helvetica Neue"/>
              </a:rPr>
              <a:t>Reports and application</a:t>
            </a:r>
          </a:p>
          <a:p>
            <a:pPr marL="471488" lvl="1" indent="-263588" algn="l">
              <a:spcBef>
                <a:spcPts val="225"/>
              </a:spcBef>
              <a:spcAft>
                <a:spcPts val="225"/>
              </a:spcAft>
              <a:buSzPct val="110000"/>
              <a:buBlip>
                <a:blip r:embed="rId3"/>
              </a:buBlip>
            </a:pPr>
            <a:r>
              <a:rPr lang="en-GB" sz="1050" dirty="0">
                <a:latin typeface="Helvetica Neue"/>
                <a:cs typeface="Helvetica Neue"/>
              </a:rPr>
              <a:t>Governance, policy and pricing - roles and responsibilities</a:t>
            </a:r>
          </a:p>
          <a:p>
            <a:pPr indent="-263588" algn="l"/>
            <a:endParaRPr lang="en-GB" sz="1200" dirty="0"/>
          </a:p>
        </p:txBody>
      </p:sp>
      <p:sp>
        <p:nvSpPr>
          <p:cNvPr id="18" name="TextBox 17"/>
          <p:cNvSpPr txBox="1"/>
          <p:nvPr/>
        </p:nvSpPr>
        <p:spPr>
          <a:xfrm>
            <a:off x="4831493" y="1865548"/>
            <a:ext cx="3450496" cy="1549142"/>
          </a:xfrm>
          <a:prstGeom prst="rect">
            <a:avLst/>
          </a:prstGeom>
          <a:noFill/>
        </p:spPr>
        <p:txBody>
          <a:bodyPr wrap="square" rtlCol="0">
            <a:spAutoFit/>
          </a:bodyPr>
          <a:lstStyle/>
          <a:p>
            <a:pPr marL="128588" indent="-263588" algn="l">
              <a:spcBef>
                <a:spcPts val="225"/>
              </a:spcBef>
              <a:spcAft>
                <a:spcPts val="225"/>
              </a:spcAft>
              <a:buSzPct val="110000"/>
              <a:buBlip>
                <a:blip r:embed="rId3"/>
              </a:buBlip>
            </a:pPr>
            <a:r>
              <a:rPr lang="en-GB" sz="1200" b="1" dirty="0">
                <a:latin typeface="Helvetica Neue"/>
                <a:cs typeface="Helvetica Neue"/>
              </a:rPr>
              <a:t>Best practice </a:t>
            </a:r>
            <a:r>
              <a:rPr lang="en-GB" sz="1200" dirty="0">
                <a:latin typeface="Helvetica Neue"/>
                <a:cs typeface="Helvetica Neue"/>
              </a:rPr>
              <a:t>training in:</a:t>
            </a:r>
          </a:p>
          <a:p>
            <a:pPr marL="471488" lvl="1" indent="-263588" algn="l">
              <a:spcBef>
                <a:spcPts val="225"/>
              </a:spcBef>
              <a:spcAft>
                <a:spcPts val="225"/>
              </a:spcAft>
              <a:buSzPct val="110000"/>
              <a:buBlip>
                <a:blip r:embed="rId3"/>
              </a:buBlip>
            </a:pPr>
            <a:r>
              <a:rPr lang="en-GB" sz="1050" dirty="0">
                <a:latin typeface="Helvetica Neue"/>
                <a:cs typeface="Helvetica Neue"/>
              </a:rPr>
              <a:t>Job analysis and competency design</a:t>
            </a:r>
          </a:p>
          <a:p>
            <a:pPr marL="471488" lvl="1" indent="-263588" algn="l">
              <a:spcBef>
                <a:spcPts val="225"/>
              </a:spcBef>
              <a:spcAft>
                <a:spcPts val="225"/>
              </a:spcAft>
              <a:buSzPct val="110000"/>
              <a:buBlip>
                <a:blip r:embed="rId3"/>
              </a:buBlip>
            </a:pPr>
            <a:r>
              <a:rPr lang="en-GB" sz="1050" dirty="0">
                <a:latin typeface="Helvetica Neue"/>
                <a:cs typeface="Helvetica Neue"/>
              </a:rPr>
              <a:t>Situational Judgement Test design</a:t>
            </a:r>
          </a:p>
          <a:p>
            <a:pPr marL="471488" lvl="1" indent="-263588" algn="l">
              <a:spcBef>
                <a:spcPts val="225"/>
              </a:spcBef>
              <a:spcAft>
                <a:spcPts val="225"/>
              </a:spcAft>
              <a:buSzPct val="110000"/>
              <a:buBlip>
                <a:blip r:embed="rId3"/>
              </a:buBlip>
            </a:pPr>
            <a:r>
              <a:rPr lang="en-GB" sz="1050" dirty="0">
                <a:latin typeface="Helvetica Neue"/>
                <a:cs typeface="Helvetica Neue"/>
              </a:rPr>
              <a:t>Competency based Interviewing</a:t>
            </a:r>
          </a:p>
          <a:p>
            <a:pPr marL="471488" lvl="1" indent="-263588" algn="l">
              <a:spcBef>
                <a:spcPts val="225"/>
              </a:spcBef>
              <a:spcAft>
                <a:spcPts val="225"/>
              </a:spcAft>
              <a:buSzPct val="110000"/>
              <a:buBlip>
                <a:blip r:embed="rId3"/>
              </a:buBlip>
            </a:pPr>
            <a:endParaRPr lang="en-GB" sz="1050" dirty="0">
              <a:latin typeface="Helvetica Neue"/>
              <a:cs typeface="Helvetica Neue"/>
            </a:endParaRPr>
          </a:p>
          <a:p>
            <a:pPr marL="271463" indent="-263129" algn="l">
              <a:spcBef>
                <a:spcPts val="225"/>
              </a:spcBef>
              <a:spcAft>
                <a:spcPts val="225"/>
              </a:spcAft>
              <a:buSzPct val="110000"/>
              <a:buBlip>
                <a:blip r:embed="rId3"/>
              </a:buBlip>
            </a:pPr>
            <a:r>
              <a:rPr lang="en-GB" sz="1200" b="1" dirty="0">
                <a:latin typeface="Helvetica Neue"/>
                <a:cs typeface="Helvetica Neue"/>
              </a:rPr>
              <a:t>System </a:t>
            </a:r>
            <a:r>
              <a:rPr lang="en-GB" sz="1200" dirty="0">
                <a:latin typeface="Helvetica Neue"/>
                <a:cs typeface="Helvetica Neue"/>
              </a:rPr>
              <a:t>training in the use of our technology platform</a:t>
            </a:r>
          </a:p>
        </p:txBody>
      </p:sp>
      <p:sp>
        <p:nvSpPr>
          <p:cNvPr id="8" name="Title 7"/>
          <p:cNvSpPr>
            <a:spLocks noGrp="1"/>
          </p:cNvSpPr>
          <p:nvPr>
            <p:ph type="title"/>
          </p:nvPr>
        </p:nvSpPr>
        <p:spPr/>
        <p:txBody>
          <a:bodyPr/>
          <a:lstStyle/>
          <a:p>
            <a:r>
              <a:rPr lang="en-US" dirty="0"/>
              <a:t>Best Practice and Accreditation </a:t>
            </a:r>
            <a:r>
              <a:rPr lang="en-US" b="1" dirty="0"/>
              <a:t>Training</a:t>
            </a:r>
          </a:p>
        </p:txBody>
      </p:sp>
      <p:pic>
        <p:nvPicPr>
          <p:cNvPr id="6" name="Picture 5" descr="tts training 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9302" y="4696059"/>
            <a:ext cx="1165413" cy="334171"/>
          </a:xfrm>
          <a:prstGeom prst="rect">
            <a:avLst/>
          </a:prstGeom>
        </p:spPr>
      </p:pic>
      <p:sp>
        <p:nvSpPr>
          <p:cNvPr id="9" name="TextBox 8"/>
          <p:cNvSpPr txBox="1"/>
          <p:nvPr/>
        </p:nvSpPr>
        <p:spPr>
          <a:xfrm>
            <a:off x="457201" y="1075951"/>
            <a:ext cx="7824788" cy="646331"/>
          </a:xfrm>
          <a:prstGeom prst="rect">
            <a:avLst/>
          </a:prstGeom>
          <a:noFill/>
        </p:spPr>
        <p:txBody>
          <a:bodyPr wrap="square" rtlCol="0">
            <a:spAutoFit/>
          </a:bodyPr>
          <a:lstStyle/>
          <a:p>
            <a:pPr algn="l"/>
            <a:r>
              <a:rPr lang="en-GB" sz="1200" dirty="0">
                <a:latin typeface="Helvetica Neue" charset="0"/>
                <a:ea typeface="Helvetica Neue" charset="0"/>
                <a:cs typeface="Helvetica Neue" charset="0"/>
              </a:rPr>
              <a:t>To empower your Practitioners, HR Business Partners, Line Managers and system users, we provide a range of product accreditation and best-practice training courses. Where appropriate, course content can be tailored to your specific needs.</a:t>
            </a:r>
          </a:p>
        </p:txBody>
      </p:sp>
      <p:sp>
        <p:nvSpPr>
          <p:cNvPr id="2" name="Slide Number Placeholder 1"/>
          <p:cNvSpPr>
            <a:spLocks noGrp="1"/>
          </p:cNvSpPr>
          <p:nvPr>
            <p:ph type="sldNum" sz="quarter" idx="11"/>
          </p:nvPr>
        </p:nvSpPr>
        <p:spPr/>
        <p:txBody>
          <a:bodyPr/>
          <a:lstStyle/>
          <a:p>
            <a:pPr>
              <a:defRPr/>
            </a:pPr>
            <a:r>
              <a:rPr lang="en-GB"/>
              <a:t>PAGE </a:t>
            </a:r>
            <a:fld id="{CA0E158F-36BB-4448-BD17-99892819D07B}" type="slidenum">
              <a:rPr lang="en-GB" smtClean="0"/>
              <a:pPr>
                <a:defRPr/>
              </a:pPr>
              <a:t>23</a:t>
            </a:fld>
            <a:endParaRPr lang="en-GB" dirty="0"/>
          </a:p>
        </p:txBody>
      </p:sp>
    </p:spTree>
    <p:extLst>
      <p:ext uri="{BB962C8B-B14F-4D97-AF65-F5344CB8AC3E}">
        <p14:creationId xmlns:p14="http://schemas.microsoft.com/office/powerpoint/2010/main" val="397731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8AA923E-B2A6-984E-911F-A72754CF182B}"/>
              </a:ext>
            </a:extLst>
          </p:cNvPr>
          <p:cNvSpPr txBox="1">
            <a:spLocks/>
          </p:cNvSpPr>
          <p:nvPr/>
        </p:nvSpPr>
        <p:spPr bwMode="auto">
          <a:xfrm>
            <a:off x="2708999" y="3197853"/>
            <a:ext cx="5572990" cy="701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0" i="0" kern="1200">
                <a:solidFill>
                  <a:srgbClr val="003D58"/>
                </a:solidFill>
                <a:latin typeface="Helvetica Neue" panose="02000503000000020004" pitchFamily="2" charset="0"/>
                <a:ea typeface="Helvetica Neue" panose="02000503000000020004" pitchFamily="2" charset="0"/>
                <a:cs typeface="Helvetica Neue" panose="02000503000000020004" pitchFamily="2" charset="0"/>
              </a:defRPr>
            </a:lvl1pPr>
            <a:lvl2pPr algn="l" rtl="0" eaLnBrk="1" fontAlgn="base" hangingPunct="1">
              <a:spcBef>
                <a:spcPct val="0"/>
              </a:spcBef>
              <a:spcAft>
                <a:spcPct val="0"/>
              </a:spcAft>
              <a:defRPr sz="2000">
                <a:solidFill>
                  <a:srgbClr val="003D58"/>
                </a:solidFill>
                <a:latin typeface="Helvetica Neue Light" charset="0"/>
                <a:ea typeface="ＭＳ Ｐゴシック" charset="0"/>
              </a:defRPr>
            </a:lvl2pPr>
            <a:lvl3pPr algn="l" rtl="0" eaLnBrk="1" fontAlgn="base" hangingPunct="1">
              <a:spcBef>
                <a:spcPct val="0"/>
              </a:spcBef>
              <a:spcAft>
                <a:spcPct val="0"/>
              </a:spcAft>
              <a:defRPr sz="2000">
                <a:solidFill>
                  <a:srgbClr val="003D58"/>
                </a:solidFill>
                <a:latin typeface="Helvetica Neue Light" charset="0"/>
                <a:ea typeface="ＭＳ Ｐゴシック" charset="0"/>
              </a:defRPr>
            </a:lvl3pPr>
            <a:lvl4pPr algn="l" rtl="0" eaLnBrk="1" fontAlgn="base" hangingPunct="1">
              <a:spcBef>
                <a:spcPct val="0"/>
              </a:spcBef>
              <a:spcAft>
                <a:spcPct val="0"/>
              </a:spcAft>
              <a:defRPr sz="2000">
                <a:solidFill>
                  <a:srgbClr val="003D58"/>
                </a:solidFill>
                <a:latin typeface="Helvetica Neue Light" charset="0"/>
                <a:ea typeface="ＭＳ Ｐゴシック" charset="0"/>
              </a:defRPr>
            </a:lvl4pPr>
            <a:lvl5pPr algn="l" rtl="0" eaLnBrk="1" fontAlgn="base" hangingPunct="1">
              <a:spcBef>
                <a:spcPct val="0"/>
              </a:spcBef>
              <a:spcAft>
                <a:spcPct val="0"/>
              </a:spcAft>
              <a:defRPr sz="2000">
                <a:solidFill>
                  <a:srgbClr val="003D58"/>
                </a:solidFill>
                <a:latin typeface="Helvetica Neue Light" charset="0"/>
                <a:ea typeface="ＭＳ Ｐゴシック" charset="0"/>
              </a:defRPr>
            </a:lvl5pPr>
            <a:lvl6pPr marL="285738" algn="l" rtl="0" eaLnBrk="1" fontAlgn="base" hangingPunct="1">
              <a:spcBef>
                <a:spcPct val="0"/>
              </a:spcBef>
              <a:spcAft>
                <a:spcPct val="0"/>
              </a:spcAft>
              <a:defRPr sz="2000" b="1">
                <a:solidFill>
                  <a:srgbClr val="003D58"/>
                </a:solidFill>
                <a:latin typeface="Helvetica Neue Light" charset="0"/>
                <a:ea typeface="ＭＳ Ｐゴシック" charset="0"/>
              </a:defRPr>
            </a:lvl6pPr>
            <a:lvl7pPr marL="571474" algn="l" rtl="0" eaLnBrk="1" fontAlgn="base" hangingPunct="1">
              <a:spcBef>
                <a:spcPct val="0"/>
              </a:spcBef>
              <a:spcAft>
                <a:spcPct val="0"/>
              </a:spcAft>
              <a:defRPr sz="2000" b="1">
                <a:solidFill>
                  <a:srgbClr val="003D58"/>
                </a:solidFill>
                <a:latin typeface="Helvetica Neue Light" charset="0"/>
                <a:ea typeface="ＭＳ Ｐゴシック" charset="0"/>
              </a:defRPr>
            </a:lvl7pPr>
            <a:lvl8pPr marL="857211" algn="l" rtl="0" eaLnBrk="1" fontAlgn="base" hangingPunct="1">
              <a:spcBef>
                <a:spcPct val="0"/>
              </a:spcBef>
              <a:spcAft>
                <a:spcPct val="0"/>
              </a:spcAft>
              <a:defRPr sz="2000" b="1">
                <a:solidFill>
                  <a:srgbClr val="003D58"/>
                </a:solidFill>
                <a:latin typeface="Helvetica Neue Light" charset="0"/>
                <a:ea typeface="ＭＳ Ｐゴシック" charset="0"/>
              </a:defRPr>
            </a:lvl8pPr>
            <a:lvl9pPr marL="1142948" algn="l" rtl="0" eaLnBrk="1" fontAlgn="base" hangingPunct="1">
              <a:spcBef>
                <a:spcPct val="0"/>
              </a:spcBef>
              <a:spcAft>
                <a:spcPct val="0"/>
              </a:spcAft>
              <a:defRPr sz="2000" b="1">
                <a:solidFill>
                  <a:srgbClr val="003D58"/>
                </a:solidFill>
                <a:latin typeface="Helvetica Neue Light" charset="0"/>
                <a:ea typeface="ＭＳ Ｐゴシック" charset="0"/>
              </a:defRPr>
            </a:lvl9pPr>
          </a:lstStyle>
          <a:p>
            <a:r>
              <a:rPr lang="en-US" b="1" dirty="0"/>
              <a:t>Assessment Delivery</a:t>
            </a:r>
          </a:p>
        </p:txBody>
      </p:sp>
    </p:spTree>
    <p:extLst>
      <p:ext uri="{BB962C8B-B14F-4D97-AF65-F5344CB8AC3E}">
        <p14:creationId xmlns:p14="http://schemas.microsoft.com/office/powerpoint/2010/main" val="192926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02523" y="1850041"/>
            <a:ext cx="504000" cy="504000"/>
          </a:xfrm>
          <a:prstGeom prst="rect">
            <a:avLst/>
          </a:prstGeom>
        </p:spPr>
      </p:pic>
      <p:pic>
        <p:nvPicPr>
          <p:cNvPr id="16" name="Picture 15"/>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52130" y="1850041"/>
            <a:ext cx="504000" cy="504000"/>
          </a:xfrm>
          <a:prstGeom prst="rect">
            <a:avLst/>
          </a:prstGeom>
        </p:spPr>
      </p:pic>
      <p:sp>
        <p:nvSpPr>
          <p:cNvPr id="4" name="Title 3"/>
          <p:cNvSpPr>
            <a:spLocks noGrp="1"/>
          </p:cNvSpPr>
          <p:nvPr>
            <p:ph type="title"/>
          </p:nvPr>
        </p:nvSpPr>
        <p:spPr/>
        <p:txBody>
          <a:bodyPr>
            <a:normAutofit/>
          </a:bodyPr>
          <a:lstStyle/>
          <a:p>
            <a:r>
              <a:rPr lang="en-GB" b="1" dirty="0">
                <a:ea typeface="Helvetica Neue" charset="0"/>
                <a:cs typeface="Helvetica Neue" charset="0"/>
              </a:rPr>
              <a:t>Assessmen</a:t>
            </a:r>
            <a:r>
              <a:rPr lang="en-GB" dirty="0">
                <a:ea typeface="Helvetica Neue" charset="0"/>
                <a:cs typeface="Helvetica Neue" charset="0"/>
              </a:rPr>
              <a:t>t delivery</a:t>
            </a:r>
          </a:p>
        </p:txBody>
      </p:sp>
      <p:cxnSp>
        <p:nvCxnSpPr>
          <p:cNvPr id="53" name="Straight Arrow Connector 52"/>
          <p:cNvCxnSpPr>
            <a:stCxn id="15" idx="3"/>
            <a:endCxn id="16" idx="1"/>
          </p:cNvCxnSpPr>
          <p:nvPr/>
        </p:nvCxnSpPr>
        <p:spPr>
          <a:xfrm>
            <a:off x="1153142" y="2102041"/>
            <a:ext cx="1898988"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cxnSp>
        <p:nvCxnSpPr>
          <p:cNvPr id="55" name="Straight Arrow Connector 54"/>
          <p:cNvCxnSpPr>
            <a:stCxn id="16" idx="3"/>
            <a:endCxn id="17" idx="1"/>
          </p:cNvCxnSpPr>
          <p:nvPr/>
        </p:nvCxnSpPr>
        <p:spPr>
          <a:xfrm>
            <a:off x="3556130" y="2102041"/>
            <a:ext cx="1746393"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
        <p:nvSpPr>
          <p:cNvPr id="13" name="Slide Number Placeholder 12"/>
          <p:cNvSpPr>
            <a:spLocks noGrp="1"/>
          </p:cNvSpPr>
          <p:nvPr>
            <p:ph type="sldNum" sz="quarter" idx="10"/>
          </p:nvPr>
        </p:nvSpPr>
        <p:spPr/>
        <p:txBody>
          <a:bodyPr/>
          <a:lstStyle/>
          <a:p>
            <a:pPr>
              <a:defRPr/>
            </a:pPr>
            <a:r>
              <a:rPr lang="en-GB" dirty="0"/>
              <a:t>PAGE </a:t>
            </a:r>
            <a:fld id="{4646D39D-72DD-EC43-AE57-0EBBAA7D9A27}" type="slidenum">
              <a:rPr lang="en-GB" smtClean="0"/>
              <a:pPr>
                <a:defRPr/>
              </a:pPr>
              <a:t>25</a:t>
            </a:fld>
            <a:endParaRPr lang="en-GB" dirty="0"/>
          </a:p>
        </p:txBody>
      </p:sp>
      <p:cxnSp>
        <p:nvCxnSpPr>
          <p:cNvPr id="14" name="Straight Arrow Connector 13"/>
          <p:cNvCxnSpPr>
            <a:stCxn id="17" idx="3"/>
            <a:endCxn id="19" idx="1"/>
          </p:cNvCxnSpPr>
          <p:nvPr/>
        </p:nvCxnSpPr>
        <p:spPr>
          <a:xfrm>
            <a:off x="5806523" y="2102041"/>
            <a:ext cx="1555006"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pic>
        <p:nvPicPr>
          <p:cNvPr id="15" name="Picture 14"/>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9142" y="1850041"/>
            <a:ext cx="504000" cy="504000"/>
          </a:xfrm>
          <a:prstGeom prst="rect">
            <a:avLst/>
          </a:prstGeom>
        </p:spPr>
      </p:pic>
      <p:cxnSp>
        <p:nvCxnSpPr>
          <p:cNvPr id="27" name="Straight Arrow Connector 26"/>
          <p:cNvCxnSpPr>
            <a:endCxn id="15" idx="1"/>
          </p:cNvCxnSpPr>
          <p:nvPr/>
        </p:nvCxnSpPr>
        <p:spPr>
          <a:xfrm>
            <a:off x="0" y="2102041"/>
            <a:ext cx="649142"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
        <p:nvSpPr>
          <p:cNvPr id="30" name="Content Placeholder 23"/>
          <p:cNvSpPr txBox="1">
            <a:spLocks/>
          </p:cNvSpPr>
          <p:nvPr/>
        </p:nvSpPr>
        <p:spPr bwMode="auto">
          <a:xfrm>
            <a:off x="588382" y="2765811"/>
            <a:ext cx="1882444" cy="209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defPPr>
              <a:defRPr lang="en-GB"/>
            </a:defPPr>
            <a:lvl1pPr marL="0" indent="0" algn="l" eaLnBrk="1" hangingPunct="1">
              <a:lnSpc>
                <a:spcPct val="90000"/>
              </a:lnSpc>
              <a:spcBef>
                <a:spcPts val="1350"/>
              </a:spcBef>
              <a:buClr>
                <a:schemeClr val="accent1"/>
              </a:buClr>
              <a:buSzPct val="100000"/>
              <a:buFont typeface="Wingdings 2" charset="0"/>
              <a:buNone/>
              <a:defRPr sz="1100" b="1">
                <a:solidFill>
                  <a:schemeClr val="tx2"/>
                </a:solidFill>
                <a:latin typeface="Helvetica Neue"/>
                <a:cs typeface="Helvetica Neue"/>
              </a:defRPr>
            </a:lvl1pPr>
            <a:lvl2pPr marL="275035" lvl="1" indent="-142868" algn="l" eaLnBrk="1" hangingPunct="1">
              <a:lnSpc>
                <a:spcPct val="90000"/>
              </a:lnSpc>
              <a:spcBef>
                <a:spcPts val="375"/>
              </a:spcBef>
              <a:buClr>
                <a:srgbClr val="929CA4"/>
              </a:buClr>
              <a:buSzPct val="100000"/>
              <a:buFont typeface="Wingdings 2" charset="0"/>
              <a:buChar char="¡"/>
              <a:defRPr sz="1100">
                <a:solidFill>
                  <a:schemeClr val="tx2"/>
                </a:solidFill>
                <a:latin typeface="Helvetica Neue"/>
                <a:cs typeface="Helvetica Neue"/>
              </a:defRPr>
            </a:lvl2pPr>
            <a:lvl3pPr marL="428605" indent="-142868" algn="l" eaLnBrk="1" hangingPunct="1">
              <a:spcBef>
                <a:spcPts val="375"/>
              </a:spcBef>
              <a:buClr>
                <a:schemeClr val="accent1"/>
              </a:buClr>
              <a:buSzPct val="100000"/>
              <a:buFont typeface="Wingdings 2" charset="0"/>
              <a:buChar char="¡"/>
              <a:defRPr sz="1400">
                <a:solidFill>
                  <a:srgbClr val="003D58"/>
                </a:solidFill>
                <a:latin typeface="Helvetica Neue"/>
                <a:cs typeface="Helvetica Neue"/>
              </a:defRPr>
            </a:lvl3pPr>
            <a:lvl4pPr marL="571474" indent="-142868" algn="l" eaLnBrk="1" hangingPunct="1">
              <a:spcBef>
                <a:spcPts val="375"/>
              </a:spcBef>
              <a:buClr>
                <a:srgbClr val="929CA4"/>
              </a:buClr>
              <a:buSzPct val="100000"/>
              <a:buFont typeface="Wingdings 2" charset="0"/>
              <a:buChar char="¡"/>
              <a:defRPr sz="1200">
                <a:solidFill>
                  <a:srgbClr val="003D58"/>
                </a:solidFill>
                <a:latin typeface="Helvetica Neue"/>
                <a:cs typeface="Helvetica Neue"/>
              </a:defRPr>
            </a:lvl4pPr>
            <a:lvl5pPr marL="714342" indent="-142868" algn="l" eaLnBrk="1" hangingPunct="1">
              <a:spcBef>
                <a:spcPts val="375"/>
              </a:spcBef>
              <a:buClr>
                <a:schemeClr val="accent1"/>
              </a:buClr>
              <a:buSzPct val="100000"/>
              <a:buFont typeface="Wingdings 2" charset="0"/>
              <a:buChar char="¡"/>
              <a:defRPr sz="1200">
                <a:solidFill>
                  <a:srgbClr val="003D58"/>
                </a:solidFill>
                <a:latin typeface="Helvetica Neue"/>
                <a:cs typeface="Helvetica Neue"/>
              </a:defRPr>
            </a:lvl5pPr>
            <a:lvl6pPr marL="86118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6pPr>
            <a:lvl7pPr marL="1002064"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7pPr>
            <a:lvl8pPr marL="114394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8pPr>
            <a:lvl9pPr marL="1285816"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9pPr>
          </a:lstStyle>
          <a:p>
            <a:r>
              <a:rPr lang="en-GB" sz="1400" dirty="0"/>
              <a:t>Project </a:t>
            </a:r>
            <a:br>
              <a:rPr lang="en-GB" sz="1400" dirty="0"/>
            </a:br>
            <a:r>
              <a:rPr lang="en-GB" sz="1400" b="0" dirty="0"/>
              <a:t>setup</a:t>
            </a:r>
          </a:p>
        </p:txBody>
      </p:sp>
      <p:sp>
        <p:nvSpPr>
          <p:cNvPr id="33" name="Content Placeholder 23"/>
          <p:cNvSpPr txBox="1">
            <a:spLocks/>
          </p:cNvSpPr>
          <p:nvPr/>
        </p:nvSpPr>
        <p:spPr bwMode="auto">
          <a:xfrm>
            <a:off x="2846098" y="2765811"/>
            <a:ext cx="1620000" cy="1068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defPPr>
              <a:defRPr lang="en-GB"/>
            </a:defPPr>
            <a:lvl1pPr marL="0" indent="0" algn="l" eaLnBrk="1" hangingPunct="1">
              <a:lnSpc>
                <a:spcPct val="90000"/>
              </a:lnSpc>
              <a:spcBef>
                <a:spcPts val="1350"/>
              </a:spcBef>
              <a:buClr>
                <a:schemeClr val="accent1"/>
              </a:buClr>
              <a:buSzPct val="100000"/>
              <a:buFont typeface="Wingdings 2" charset="0"/>
              <a:buNone/>
              <a:defRPr sz="1100" b="1">
                <a:solidFill>
                  <a:schemeClr val="tx2"/>
                </a:solidFill>
                <a:latin typeface="Helvetica Neue"/>
                <a:cs typeface="Helvetica Neue"/>
              </a:defRPr>
            </a:lvl1pPr>
            <a:lvl2pPr marL="275035" lvl="1" indent="-142868" algn="l" eaLnBrk="1" hangingPunct="1">
              <a:lnSpc>
                <a:spcPct val="90000"/>
              </a:lnSpc>
              <a:spcBef>
                <a:spcPts val="375"/>
              </a:spcBef>
              <a:buClr>
                <a:srgbClr val="929CA4"/>
              </a:buClr>
              <a:buSzPct val="100000"/>
              <a:buFont typeface="Wingdings 2" charset="0"/>
              <a:buChar char="¡"/>
              <a:defRPr sz="1100">
                <a:solidFill>
                  <a:schemeClr val="tx2"/>
                </a:solidFill>
                <a:latin typeface="Helvetica Neue"/>
                <a:cs typeface="Helvetica Neue"/>
              </a:defRPr>
            </a:lvl2pPr>
            <a:lvl3pPr marL="428605" indent="-142868" algn="l" eaLnBrk="1" hangingPunct="1">
              <a:spcBef>
                <a:spcPts val="375"/>
              </a:spcBef>
              <a:buClr>
                <a:schemeClr val="accent1"/>
              </a:buClr>
              <a:buSzPct val="100000"/>
              <a:buFont typeface="Wingdings 2" charset="0"/>
              <a:buChar char="¡"/>
              <a:defRPr sz="1400">
                <a:solidFill>
                  <a:srgbClr val="003D58"/>
                </a:solidFill>
                <a:latin typeface="Helvetica Neue"/>
                <a:cs typeface="Helvetica Neue"/>
              </a:defRPr>
            </a:lvl3pPr>
            <a:lvl4pPr marL="571474" indent="-142868" algn="l" eaLnBrk="1" hangingPunct="1">
              <a:spcBef>
                <a:spcPts val="375"/>
              </a:spcBef>
              <a:buClr>
                <a:srgbClr val="929CA4"/>
              </a:buClr>
              <a:buSzPct val="100000"/>
              <a:buFont typeface="Wingdings 2" charset="0"/>
              <a:buChar char="¡"/>
              <a:defRPr sz="1200">
                <a:solidFill>
                  <a:srgbClr val="003D58"/>
                </a:solidFill>
                <a:latin typeface="Helvetica Neue"/>
                <a:cs typeface="Helvetica Neue"/>
              </a:defRPr>
            </a:lvl4pPr>
            <a:lvl5pPr marL="714342" indent="-142868" algn="l" eaLnBrk="1" hangingPunct="1">
              <a:spcBef>
                <a:spcPts val="375"/>
              </a:spcBef>
              <a:buClr>
                <a:schemeClr val="accent1"/>
              </a:buClr>
              <a:buSzPct val="100000"/>
              <a:buFont typeface="Wingdings 2" charset="0"/>
              <a:buChar char="¡"/>
              <a:defRPr sz="1200">
                <a:solidFill>
                  <a:srgbClr val="003D58"/>
                </a:solidFill>
                <a:latin typeface="Helvetica Neue"/>
                <a:cs typeface="Helvetica Neue"/>
              </a:defRPr>
            </a:lvl5pPr>
            <a:lvl6pPr marL="86118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6pPr>
            <a:lvl7pPr marL="1002064"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7pPr>
            <a:lvl8pPr marL="114394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8pPr>
            <a:lvl9pPr marL="1285816"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9pPr>
          </a:lstStyle>
          <a:p>
            <a:r>
              <a:rPr lang="en-GB" sz="1400" dirty="0"/>
              <a:t>Test takers booking </a:t>
            </a:r>
            <a:r>
              <a:rPr lang="en-GB" sz="1400" b="0" dirty="0"/>
              <a:t>and registration</a:t>
            </a:r>
          </a:p>
        </p:txBody>
      </p:sp>
      <p:sp>
        <p:nvSpPr>
          <p:cNvPr id="34" name="Content Placeholder 23"/>
          <p:cNvSpPr txBox="1">
            <a:spLocks/>
          </p:cNvSpPr>
          <p:nvPr/>
        </p:nvSpPr>
        <p:spPr bwMode="auto">
          <a:xfrm>
            <a:off x="7099085" y="2769807"/>
            <a:ext cx="1620000" cy="895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defPPr>
              <a:defRPr lang="en-GB"/>
            </a:defPPr>
            <a:lvl1pPr marL="0" indent="0" algn="l" eaLnBrk="1" hangingPunct="1">
              <a:lnSpc>
                <a:spcPct val="90000"/>
              </a:lnSpc>
              <a:spcBef>
                <a:spcPts val="1350"/>
              </a:spcBef>
              <a:buClr>
                <a:schemeClr val="accent1"/>
              </a:buClr>
              <a:buSzPct val="100000"/>
              <a:buFont typeface="Wingdings 2" charset="0"/>
              <a:buNone/>
              <a:defRPr sz="1100" b="1">
                <a:solidFill>
                  <a:schemeClr val="tx2"/>
                </a:solidFill>
                <a:latin typeface="Helvetica Neue"/>
                <a:cs typeface="Helvetica Neue"/>
              </a:defRPr>
            </a:lvl1pPr>
            <a:lvl2pPr marL="275035" lvl="1" indent="-142868" algn="l" eaLnBrk="1" hangingPunct="1">
              <a:lnSpc>
                <a:spcPct val="90000"/>
              </a:lnSpc>
              <a:spcBef>
                <a:spcPts val="375"/>
              </a:spcBef>
              <a:buClr>
                <a:srgbClr val="929CA4"/>
              </a:buClr>
              <a:buSzPct val="100000"/>
              <a:buFont typeface="Wingdings 2" charset="0"/>
              <a:buChar char="¡"/>
              <a:defRPr sz="1100">
                <a:solidFill>
                  <a:schemeClr val="tx2"/>
                </a:solidFill>
                <a:latin typeface="Helvetica Neue"/>
                <a:cs typeface="Helvetica Neue"/>
              </a:defRPr>
            </a:lvl2pPr>
            <a:lvl3pPr marL="428605" indent="-142868" algn="l" eaLnBrk="1" hangingPunct="1">
              <a:spcBef>
                <a:spcPts val="375"/>
              </a:spcBef>
              <a:buClr>
                <a:schemeClr val="accent1"/>
              </a:buClr>
              <a:buSzPct val="100000"/>
              <a:buFont typeface="Wingdings 2" charset="0"/>
              <a:buChar char="¡"/>
              <a:defRPr sz="1400">
                <a:solidFill>
                  <a:srgbClr val="003D58"/>
                </a:solidFill>
                <a:latin typeface="Helvetica Neue"/>
                <a:cs typeface="Helvetica Neue"/>
              </a:defRPr>
            </a:lvl3pPr>
            <a:lvl4pPr marL="571474" indent="-142868" algn="l" eaLnBrk="1" hangingPunct="1">
              <a:spcBef>
                <a:spcPts val="375"/>
              </a:spcBef>
              <a:buClr>
                <a:srgbClr val="929CA4"/>
              </a:buClr>
              <a:buSzPct val="100000"/>
              <a:buFont typeface="Wingdings 2" charset="0"/>
              <a:buChar char="¡"/>
              <a:defRPr sz="1200">
                <a:solidFill>
                  <a:srgbClr val="003D58"/>
                </a:solidFill>
                <a:latin typeface="Helvetica Neue"/>
                <a:cs typeface="Helvetica Neue"/>
              </a:defRPr>
            </a:lvl4pPr>
            <a:lvl5pPr marL="714342" indent="-142868" algn="l" eaLnBrk="1" hangingPunct="1">
              <a:spcBef>
                <a:spcPts val="375"/>
              </a:spcBef>
              <a:buClr>
                <a:schemeClr val="accent1"/>
              </a:buClr>
              <a:buSzPct val="100000"/>
              <a:buFont typeface="Wingdings 2" charset="0"/>
              <a:buChar char="¡"/>
              <a:defRPr sz="1200">
                <a:solidFill>
                  <a:srgbClr val="003D58"/>
                </a:solidFill>
                <a:latin typeface="Helvetica Neue"/>
                <a:cs typeface="Helvetica Neue"/>
              </a:defRPr>
            </a:lvl5pPr>
            <a:lvl6pPr marL="86118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6pPr>
            <a:lvl7pPr marL="1002064"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7pPr>
            <a:lvl8pPr marL="114394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8pPr>
            <a:lvl9pPr marL="1285816"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9pPr>
          </a:lstStyle>
          <a:p>
            <a:r>
              <a:rPr lang="en-GB" sz="1400" dirty="0"/>
              <a:t>Observers </a:t>
            </a:r>
            <a:r>
              <a:rPr lang="en-GB" sz="1400" b="0" dirty="0"/>
              <a:t>and Assessors</a:t>
            </a:r>
          </a:p>
        </p:txBody>
      </p:sp>
      <p:pic>
        <p:nvPicPr>
          <p:cNvPr id="19" name="Picture 18"/>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61529" y="1850041"/>
            <a:ext cx="504000" cy="504000"/>
          </a:xfrm>
          <a:prstGeom prst="rect">
            <a:avLst/>
          </a:prstGeom>
        </p:spPr>
      </p:pic>
      <p:sp>
        <p:nvSpPr>
          <p:cNvPr id="21" name="Content Placeholder 23"/>
          <p:cNvSpPr txBox="1">
            <a:spLocks/>
          </p:cNvSpPr>
          <p:nvPr/>
        </p:nvSpPr>
        <p:spPr bwMode="auto">
          <a:xfrm>
            <a:off x="5103813" y="2765811"/>
            <a:ext cx="1620000" cy="1426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defPPr>
              <a:defRPr lang="en-GB"/>
            </a:defPPr>
            <a:lvl1pPr marL="0" indent="0" algn="l" eaLnBrk="1" hangingPunct="1">
              <a:lnSpc>
                <a:spcPct val="90000"/>
              </a:lnSpc>
              <a:spcBef>
                <a:spcPts val="1350"/>
              </a:spcBef>
              <a:buClr>
                <a:schemeClr val="accent1"/>
              </a:buClr>
              <a:buSzPct val="100000"/>
              <a:buFont typeface="Wingdings 2" charset="0"/>
              <a:buNone/>
              <a:defRPr sz="1100" b="1">
                <a:solidFill>
                  <a:schemeClr val="tx2"/>
                </a:solidFill>
                <a:latin typeface="Helvetica Neue"/>
                <a:cs typeface="Helvetica Neue"/>
              </a:defRPr>
            </a:lvl1pPr>
            <a:lvl2pPr marL="275035" lvl="1" indent="-142868" algn="l" eaLnBrk="1" hangingPunct="1">
              <a:lnSpc>
                <a:spcPct val="90000"/>
              </a:lnSpc>
              <a:spcBef>
                <a:spcPts val="375"/>
              </a:spcBef>
              <a:buClr>
                <a:srgbClr val="929CA4"/>
              </a:buClr>
              <a:buSzPct val="100000"/>
              <a:buFont typeface="Wingdings 2" charset="0"/>
              <a:buChar char="¡"/>
              <a:defRPr sz="1100">
                <a:solidFill>
                  <a:schemeClr val="tx2"/>
                </a:solidFill>
                <a:latin typeface="Helvetica Neue"/>
                <a:cs typeface="Helvetica Neue"/>
              </a:defRPr>
            </a:lvl2pPr>
            <a:lvl3pPr marL="428605" indent="-142868" algn="l" eaLnBrk="1" hangingPunct="1">
              <a:spcBef>
                <a:spcPts val="375"/>
              </a:spcBef>
              <a:buClr>
                <a:schemeClr val="accent1"/>
              </a:buClr>
              <a:buSzPct val="100000"/>
              <a:buFont typeface="Wingdings 2" charset="0"/>
              <a:buChar char="¡"/>
              <a:defRPr sz="1400">
                <a:solidFill>
                  <a:srgbClr val="003D58"/>
                </a:solidFill>
                <a:latin typeface="Helvetica Neue"/>
                <a:cs typeface="Helvetica Neue"/>
              </a:defRPr>
            </a:lvl3pPr>
            <a:lvl4pPr marL="571474" indent="-142868" algn="l" eaLnBrk="1" hangingPunct="1">
              <a:spcBef>
                <a:spcPts val="375"/>
              </a:spcBef>
              <a:buClr>
                <a:srgbClr val="929CA4"/>
              </a:buClr>
              <a:buSzPct val="100000"/>
              <a:buFont typeface="Wingdings 2" charset="0"/>
              <a:buChar char="¡"/>
              <a:defRPr sz="1200">
                <a:solidFill>
                  <a:srgbClr val="003D58"/>
                </a:solidFill>
                <a:latin typeface="Helvetica Neue"/>
                <a:cs typeface="Helvetica Neue"/>
              </a:defRPr>
            </a:lvl4pPr>
            <a:lvl5pPr marL="714342" indent="-142868" algn="l" eaLnBrk="1" hangingPunct="1">
              <a:spcBef>
                <a:spcPts val="375"/>
              </a:spcBef>
              <a:buClr>
                <a:schemeClr val="accent1"/>
              </a:buClr>
              <a:buSzPct val="100000"/>
              <a:buFont typeface="Wingdings 2" charset="0"/>
              <a:buChar char="¡"/>
              <a:defRPr sz="1200">
                <a:solidFill>
                  <a:srgbClr val="003D58"/>
                </a:solidFill>
                <a:latin typeface="Helvetica Neue"/>
                <a:cs typeface="Helvetica Neue"/>
              </a:defRPr>
            </a:lvl5pPr>
            <a:lvl6pPr marL="86118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6pPr>
            <a:lvl7pPr marL="1002064"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7pPr>
            <a:lvl8pPr marL="114394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8pPr>
            <a:lvl9pPr marL="1285816"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9pPr>
          </a:lstStyle>
          <a:p>
            <a:r>
              <a:rPr lang="en-GB" sz="1400" b="0" dirty="0"/>
              <a:t>Test</a:t>
            </a:r>
            <a:r>
              <a:rPr lang="en-GB" sz="1400" dirty="0"/>
              <a:t> </a:t>
            </a:r>
            <a:br>
              <a:rPr lang="en-GB" sz="1400" dirty="0"/>
            </a:br>
            <a:r>
              <a:rPr lang="en-GB" sz="1400" dirty="0"/>
              <a:t>administration</a:t>
            </a:r>
          </a:p>
        </p:txBody>
      </p:sp>
      <p:cxnSp>
        <p:nvCxnSpPr>
          <p:cNvPr id="22" name="Straight Arrow Connector 21"/>
          <p:cNvCxnSpPr>
            <a:stCxn id="19" idx="3"/>
          </p:cNvCxnSpPr>
          <p:nvPr/>
        </p:nvCxnSpPr>
        <p:spPr>
          <a:xfrm>
            <a:off x="7865529" y="2102041"/>
            <a:ext cx="1278471"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9459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alphaModFix amt="49000"/>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044892" y="2890449"/>
            <a:ext cx="4089784" cy="3139581"/>
          </a:xfrm>
          <a:prstGeom prst="rect">
            <a:avLst/>
          </a:prstGeom>
        </p:spPr>
      </p:pic>
      <p:sp>
        <p:nvSpPr>
          <p:cNvPr id="6" name="Rounded Rectangle 5"/>
          <p:cNvSpPr/>
          <p:nvPr/>
        </p:nvSpPr>
        <p:spPr>
          <a:xfrm>
            <a:off x="6038131" y="-81020"/>
            <a:ext cx="2632523" cy="4703250"/>
          </a:xfrm>
          <a:prstGeom prst="roundRect">
            <a:avLst>
              <a:gd name="adj" fmla="val 2580"/>
            </a:avLst>
          </a:prstGeom>
          <a:solidFill>
            <a:srgbClr val="5B7D90"/>
          </a:solidFill>
          <a:ln>
            <a:solidFill>
              <a:srgbClr val="5B7D90"/>
            </a:solidFill>
          </a:ln>
        </p:spPr>
        <p:style>
          <a:lnRef idx="2">
            <a:schemeClr val="accent3"/>
          </a:lnRef>
          <a:fillRef idx="1">
            <a:schemeClr val="lt1"/>
          </a:fillRef>
          <a:effectRef idx="0">
            <a:schemeClr val="accent3"/>
          </a:effectRef>
          <a:fontRef idx="minor">
            <a:schemeClr val="dk1"/>
          </a:fontRef>
        </p:style>
        <p:txBody>
          <a:bodyPr rtlCol="0" anchor="ctr"/>
          <a:lstStyle/>
          <a:p>
            <a:endParaRPr lang="en-US" sz="1800" dirty="0">
              <a:solidFill>
                <a:srgbClr val="003D58"/>
              </a:solidFill>
            </a:endParaRPr>
          </a:p>
        </p:txBody>
      </p:sp>
      <p:sp>
        <p:nvSpPr>
          <p:cNvPr id="4" name="Title 3"/>
          <p:cNvSpPr>
            <a:spLocks noGrp="1"/>
          </p:cNvSpPr>
          <p:nvPr>
            <p:ph type="title"/>
          </p:nvPr>
        </p:nvSpPr>
        <p:spPr/>
        <p:txBody>
          <a:bodyPr/>
          <a:lstStyle/>
          <a:p>
            <a:r>
              <a:rPr lang="en-GB" sz="2400" dirty="0"/>
              <a:t>Cloud-based </a:t>
            </a:r>
            <a:r>
              <a:rPr lang="en-GB" sz="2400" b="1" dirty="0"/>
              <a:t>delivery</a:t>
            </a:r>
            <a:r>
              <a:rPr lang="en-GB" sz="2400" dirty="0"/>
              <a:t> of assessments</a:t>
            </a:r>
          </a:p>
        </p:txBody>
      </p:sp>
      <p:sp>
        <p:nvSpPr>
          <p:cNvPr id="8" name="Slide Number Placeholder 7"/>
          <p:cNvSpPr>
            <a:spLocks noGrp="1"/>
          </p:cNvSpPr>
          <p:nvPr>
            <p:ph type="sldNum" sz="quarter" idx="11"/>
          </p:nvPr>
        </p:nvSpPr>
        <p:spPr/>
        <p:txBody>
          <a:bodyPr/>
          <a:lstStyle/>
          <a:p>
            <a:r>
              <a:rPr lang="en-GB"/>
              <a:t>PAGE </a:t>
            </a:r>
            <a:fld id="{CA0E158F-36BB-4448-BD17-99892819D07B}" type="slidenum">
              <a:rPr lang="en-GB" smtClean="0"/>
              <a:pPr/>
              <a:t>26</a:t>
            </a:fld>
            <a:endParaRPr lang="en-GB" dirty="0"/>
          </a:p>
        </p:txBody>
      </p:sp>
      <p:sp>
        <p:nvSpPr>
          <p:cNvPr id="7" name="Content Placeholder 6"/>
          <p:cNvSpPr txBox="1">
            <a:spLocks/>
          </p:cNvSpPr>
          <p:nvPr/>
        </p:nvSpPr>
        <p:spPr bwMode="auto">
          <a:xfrm>
            <a:off x="6302192" y="2097123"/>
            <a:ext cx="2272847" cy="2363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noAutofit/>
          </a:bodyPr>
          <a:lstStyle>
            <a:lvl1pPr marL="228598" indent="-228598" algn="l" rtl="0" eaLnBrk="1" fontAlgn="base" hangingPunct="1">
              <a:spcBef>
                <a:spcPts val="1800"/>
              </a:spcBef>
              <a:spcAft>
                <a:spcPct val="0"/>
              </a:spcAft>
              <a:buClr>
                <a:schemeClr val="accent1"/>
              </a:buClr>
              <a:buSzPct val="100000"/>
              <a:buFont typeface="Wingdings 2" charset="0"/>
              <a:buChar char="¡"/>
              <a:defRPr sz="2000" kern="1200">
                <a:solidFill>
                  <a:srgbClr val="003D58"/>
                </a:solidFill>
                <a:latin typeface="Helvetica Neue"/>
                <a:ea typeface="ＭＳ Ｐゴシック" charset="0"/>
                <a:cs typeface="Helvetica Neue"/>
              </a:defRPr>
            </a:lvl1pPr>
            <a:lvl2pPr marL="457198" indent="-228598" algn="l" rtl="0" eaLnBrk="1" fontAlgn="base" hangingPunct="1">
              <a:spcBef>
                <a:spcPts val="600"/>
              </a:spcBef>
              <a:spcAft>
                <a:spcPct val="0"/>
              </a:spcAft>
              <a:buClr>
                <a:srgbClr val="929CA4"/>
              </a:buClr>
              <a:buSzPct val="100000"/>
              <a:buFont typeface="Wingdings 2" charset="0"/>
              <a:buChar char="¡"/>
              <a:defRPr kern="1200">
                <a:solidFill>
                  <a:srgbClr val="003D58"/>
                </a:solidFill>
                <a:latin typeface="Helvetica Neue"/>
                <a:ea typeface="ＭＳ Ｐゴシック" charset="0"/>
                <a:cs typeface="Helvetica Neue"/>
              </a:defRPr>
            </a:lvl2pPr>
            <a:lvl3pPr marL="685796" indent="-228598" algn="l" rtl="0" eaLnBrk="1" fontAlgn="base" hangingPunct="1">
              <a:spcBef>
                <a:spcPts val="600"/>
              </a:spcBef>
              <a:spcAft>
                <a:spcPct val="0"/>
              </a:spcAft>
              <a:buClr>
                <a:schemeClr val="accent1"/>
              </a:buClr>
              <a:buSzPct val="100000"/>
              <a:buFont typeface="Wingdings 2" charset="0"/>
              <a:buChar char="¡"/>
              <a:defRPr kern="1200">
                <a:solidFill>
                  <a:srgbClr val="003D58"/>
                </a:solidFill>
                <a:latin typeface="Helvetica Neue"/>
                <a:ea typeface="ＭＳ Ｐゴシック" charset="0"/>
                <a:cs typeface="Helvetica Neue"/>
              </a:defRPr>
            </a:lvl3pPr>
            <a:lvl4pPr marL="914395" indent="-228598" algn="l" rtl="0" eaLnBrk="1" fontAlgn="base" hangingPunct="1">
              <a:spcBef>
                <a:spcPts val="600"/>
              </a:spcBef>
              <a:spcAft>
                <a:spcPct val="0"/>
              </a:spcAft>
              <a:buClr>
                <a:srgbClr val="929CA4"/>
              </a:buClr>
              <a:buSzPct val="100000"/>
              <a:buFont typeface="Wingdings 2" charset="0"/>
              <a:buChar char="¡"/>
              <a:defRPr kern="1200">
                <a:solidFill>
                  <a:srgbClr val="003D58"/>
                </a:solidFill>
                <a:latin typeface="Helvetica Neue"/>
                <a:ea typeface="ＭＳ Ｐゴシック" charset="0"/>
                <a:cs typeface="Helvetica Neue"/>
              </a:defRPr>
            </a:lvl4pPr>
            <a:lvl5pPr marL="1142993" indent="-228598" algn="l" rtl="0" eaLnBrk="1" fontAlgn="base" hangingPunct="1">
              <a:spcBef>
                <a:spcPts val="600"/>
              </a:spcBef>
              <a:spcAft>
                <a:spcPct val="0"/>
              </a:spcAft>
              <a:buClr>
                <a:schemeClr val="accent1"/>
              </a:buClr>
              <a:buSzPct val="100000"/>
              <a:buFont typeface="Wingdings 2" charset="0"/>
              <a:buChar char="¡"/>
              <a:defRPr kern="1200">
                <a:solidFill>
                  <a:srgbClr val="003D58"/>
                </a:solidFill>
                <a:latin typeface="Helvetica Neue"/>
                <a:ea typeface="ＭＳ Ｐゴシック" charset="0"/>
                <a:cs typeface="Helvetica Neue"/>
              </a:defRPr>
            </a:lvl5pPr>
            <a:lvl6pPr marL="1377942" indent="-228598" algn="l" defTabSz="914395" rtl="0" eaLnBrk="1" latinLnBrk="0" hangingPunct="1">
              <a:spcBef>
                <a:spcPct val="20000"/>
              </a:spcBef>
              <a:buClr>
                <a:schemeClr val="accent1">
                  <a:lumMod val="50000"/>
                </a:schemeClr>
              </a:buClr>
              <a:buFont typeface="Wingdings 2" pitchFamily="18" charset="2"/>
              <a:buChar char=""/>
              <a:defRPr lang="en-US" sz="1800" b="0" i="0" kern="1200" dirty="0" smtClean="0">
                <a:solidFill>
                  <a:srgbClr val="003C58"/>
                </a:solidFill>
                <a:latin typeface="Helvetica Neue"/>
                <a:ea typeface="+mn-ea"/>
                <a:cs typeface="Helvetica Neue"/>
              </a:defRPr>
            </a:lvl6pPr>
            <a:lvl7pPr marL="1603366" indent="-228598" algn="l" defTabSz="914395" rtl="0" eaLnBrk="1" latinLnBrk="0" hangingPunct="1">
              <a:spcBef>
                <a:spcPct val="20000"/>
              </a:spcBef>
              <a:buClr>
                <a:schemeClr val="accent1"/>
              </a:buClr>
              <a:buFont typeface="Wingdings 2" pitchFamily="18" charset="2"/>
              <a:buChar char=""/>
              <a:defRPr lang="en-US" sz="1800" b="0" i="0" kern="1200" dirty="0" smtClean="0">
                <a:solidFill>
                  <a:srgbClr val="003C58"/>
                </a:solidFill>
                <a:latin typeface="Helvetica Neue"/>
                <a:ea typeface="+mn-ea"/>
                <a:cs typeface="Helvetica Neue"/>
              </a:defRPr>
            </a:lvl7pPr>
            <a:lvl8pPr marL="1830377" indent="-228598" algn="l" defTabSz="914395" rtl="0" eaLnBrk="1" latinLnBrk="0" hangingPunct="1">
              <a:spcBef>
                <a:spcPct val="20000"/>
              </a:spcBef>
              <a:buClr>
                <a:schemeClr val="accent1">
                  <a:lumMod val="50000"/>
                </a:schemeClr>
              </a:buClr>
              <a:buFont typeface="Wingdings 2" pitchFamily="18" charset="2"/>
              <a:buChar char=""/>
              <a:defRPr lang="en-US" sz="1800" b="0" i="0" kern="1200" dirty="0" smtClean="0">
                <a:solidFill>
                  <a:srgbClr val="003C58"/>
                </a:solidFill>
                <a:latin typeface="Helvetica Neue"/>
                <a:ea typeface="+mn-ea"/>
                <a:cs typeface="Helvetica Neue"/>
              </a:defRPr>
            </a:lvl8pPr>
            <a:lvl9pPr marL="2057388" indent="-228598" algn="l" defTabSz="914395" rtl="0" eaLnBrk="1" latinLnBrk="0" hangingPunct="1">
              <a:spcBef>
                <a:spcPct val="20000"/>
              </a:spcBef>
              <a:buClr>
                <a:schemeClr val="accent1"/>
              </a:buClr>
              <a:buFont typeface="Wingdings 2" pitchFamily="18" charset="2"/>
              <a:buChar char=""/>
              <a:defRPr lang="en-US" sz="1800" b="0" i="0" kern="1200" dirty="0">
                <a:solidFill>
                  <a:srgbClr val="003C58"/>
                </a:solidFill>
                <a:latin typeface="Helvetica Neue"/>
                <a:ea typeface="+mn-ea"/>
                <a:cs typeface="Helvetica Neue"/>
              </a:defRPr>
            </a:lvl9pPr>
          </a:lstStyle>
          <a:p>
            <a:pPr marL="0" indent="0">
              <a:lnSpc>
                <a:spcPct val="90000"/>
              </a:lnSpc>
              <a:buClr>
                <a:srgbClr val="00557E"/>
              </a:buClr>
              <a:buNone/>
            </a:pPr>
            <a:r>
              <a:rPr lang="en-GB" sz="1200" dirty="0">
                <a:solidFill>
                  <a:prstClr val="white"/>
                </a:solidFill>
              </a:rPr>
              <a:t>One Login</a:t>
            </a:r>
          </a:p>
          <a:p>
            <a:pPr marL="0" indent="0">
              <a:lnSpc>
                <a:spcPct val="90000"/>
              </a:lnSpc>
              <a:buClr>
                <a:srgbClr val="00557E"/>
              </a:buClr>
              <a:buNone/>
            </a:pPr>
            <a:r>
              <a:rPr lang="en-GB" sz="1200" dirty="0">
                <a:solidFill>
                  <a:prstClr val="white"/>
                </a:solidFill>
              </a:rPr>
              <a:t>One database</a:t>
            </a:r>
          </a:p>
          <a:p>
            <a:pPr marL="0" indent="0">
              <a:lnSpc>
                <a:spcPct val="90000"/>
              </a:lnSpc>
              <a:buClr>
                <a:srgbClr val="00557E"/>
              </a:buClr>
              <a:buNone/>
            </a:pPr>
            <a:r>
              <a:rPr lang="en-GB" sz="1200" dirty="0">
                <a:solidFill>
                  <a:prstClr val="white"/>
                </a:solidFill>
              </a:rPr>
              <a:t>One relationship</a:t>
            </a:r>
          </a:p>
          <a:p>
            <a:pPr marL="0" indent="0">
              <a:lnSpc>
                <a:spcPct val="90000"/>
              </a:lnSpc>
              <a:buClr>
                <a:srgbClr val="00557E"/>
              </a:buClr>
              <a:buNone/>
            </a:pPr>
            <a:r>
              <a:rPr lang="en-GB" sz="1200" dirty="0">
                <a:solidFill>
                  <a:prstClr val="white"/>
                </a:solidFill>
              </a:rPr>
              <a:t>One invoice</a:t>
            </a:r>
          </a:p>
          <a:p>
            <a:pPr marL="0" indent="0">
              <a:lnSpc>
                <a:spcPct val="90000"/>
              </a:lnSpc>
              <a:buClr>
                <a:srgbClr val="00557E"/>
              </a:buClr>
              <a:buNone/>
            </a:pPr>
            <a:r>
              <a:rPr lang="en-GB" sz="1200" dirty="0">
                <a:solidFill>
                  <a:prstClr val="white"/>
                </a:solidFill>
              </a:rPr>
              <a:t>One report</a:t>
            </a:r>
          </a:p>
          <a:p>
            <a:pPr marL="0" indent="0">
              <a:lnSpc>
                <a:spcPct val="90000"/>
              </a:lnSpc>
              <a:buClr>
                <a:srgbClr val="00557E"/>
              </a:buClr>
              <a:buNone/>
            </a:pPr>
            <a:r>
              <a:rPr lang="en-GB" sz="1200" dirty="0">
                <a:solidFill>
                  <a:prstClr val="white"/>
                </a:solidFill>
              </a:rPr>
              <a:t>Multiple options</a:t>
            </a:r>
          </a:p>
        </p:txBody>
      </p:sp>
      <p:pic>
        <p:nvPicPr>
          <p:cNvPr id="10" name="Picture 9"/>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1"/>
          <a:stretch/>
        </p:blipFill>
        <p:spPr>
          <a:xfrm>
            <a:off x="6286009" y="237716"/>
            <a:ext cx="2177122" cy="1518692"/>
          </a:xfrm>
          <a:prstGeom prst="roundRect">
            <a:avLst>
              <a:gd name="adj" fmla="val 5800"/>
            </a:avLst>
          </a:prstGeom>
          <a:solidFill>
            <a:schemeClr val="bg1"/>
          </a:solidFill>
          <a:ln>
            <a:noFill/>
          </a:ln>
          <a:effectLst>
            <a:reflection blurRad="12700" endPos="0" dist="5000" dir="5400000" sy="-100000" algn="bl" rotWithShape="0"/>
          </a:effectLst>
        </p:spPr>
      </p:pic>
      <p:pic>
        <p:nvPicPr>
          <p:cNvPr id="9" name="Picture 8" descr="ASSESS HIGH RE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8387" y="4394942"/>
            <a:ext cx="1010993" cy="395093"/>
          </a:xfrm>
          <a:prstGeom prst="rect">
            <a:avLst/>
          </a:prstGeom>
        </p:spPr>
      </p:pic>
      <p:pic>
        <p:nvPicPr>
          <p:cNvPr id="11" name="Picture 10">
            <a:extLst>
              <a:ext uri="{FF2B5EF4-FFF2-40B4-BE49-F238E27FC236}">
                <a16:creationId xmlns:a16="http://schemas.microsoft.com/office/drawing/2014/main" id="{02629A4E-7661-EE4E-8F69-1FB31F3363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8114" y="1115075"/>
            <a:ext cx="3836932" cy="3423510"/>
          </a:xfrm>
          <a:prstGeom prst="rect">
            <a:avLst/>
          </a:prstGeom>
        </p:spPr>
      </p:pic>
    </p:spTree>
    <p:extLst>
      <p:ext uri="{BB962C8B-B14F-4D97-AF65-F5344CB8AC3E}">
        <p14:creationId xmlns:p14="http://schemas.microsoft.com/office/powerpoint/2010/main" val="264093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73FA-3C2C-B54E-9803-F825FABC177C}"/>
              </a:ext>
            </a:extLst>
          </p:cNvPr>
          <p:cNvSpPr>
            <a:spLocks noGrp="1"/>
          </p:cNvSpPr>
          <p:nvPr>
            <p:ph type="title"/>
          </p:nvPr>
        </p:nvSpPr>
        <p:spPr>
          <a:xfrm>
            <a:off x="467361" y="50485"/>
            <a:ext cx="7824788" cy="701278"/>
          </a:xfrm>
        </p:spPr>
        <p:txBody>
          <a:bodyPr>
            <a:normAutofit/>
          </a:bodyPr>
          <a:lstStyle/>
          <a:p>
            <a:r>
              <a:rPr lang="en-US" sz="2000" b="1" dirty="0"/>
              <a:t>Example batteries: </a:t>
            </a:r>
            <a:r>
              <a:rPr lang="en-US" sz="2000" dirty="0"/>
              <a:t>Management</a:t>
            </a:r>
            <a:endParaRPr lang="en-US" sz="1800" dirty="0"/>
          </a:p>
        </p:txBody>
      </p:sp>
      <p:sp>
        <p:nvSpPr>
          <p:cNvPr id="4" name="Slide Number Placeholder 3">
            <a:extLst>
              <a:ext uri="{FF2B5EF4-FFF2-40B4-BE49-F238E27FC236}">
                <a16:creationId xmlns:a16="http://schemas.microsoft.com/office/drawing/2014/main" id="{65B0FC3A-4612-5E46-AE36-9B83A2233B8F}"/>
              </a:ext>
            </a:extLst>
          </p:cNvPr>
          <p:cNvSpPr>
            <a:spLocks noGrp="1"/>
          </p:cNvSpPr>
          <p:nvPr>
            <p:ph type="sldNum" sz="quarter" idx="11"/>
          </p:nvPr>
        </p:nvSpPr>
        <p:spPr/>
        <p:txBody>
          <a:bodyPr/>
          <a:lstStyle/>
          <a:p>
            <a:pPr>
              <a:defRPr/>
            </a:pPr>
            <a:r>
              <a:rPr lang="en-GB" dirty="0"/>
              <a:t>PAGE </a:t>
            </a:r>
            <a:fld id="{CA0E158F-36BB-4448-BD17-99892819D07B}" type="slidenum">
              <a:rPr lang="en-GB" smtClean="0"/>
              <a:pPr>
                <a:defRPr/>
              </a:pPr>
              <a:t>27</a:t>
            </a:fld>
            <a:endParaRPr lang="en-GB" dirty="0"/>
          </a:p>
        </p:txBody>
      </p:sp>
      <p:graphicFrame>
        <p:nvGraphicFramePr>
          <p:cNvPr id="9" name="Table 8">
            <a:extLst>
              <a:ext uri="{FF2B5EF4-FFF2-40B4-BE49-F238E27FC236}">
                <a16:creationId xmlns:a16="http://schemas.microsoft.com/office/drawing/2014/main" id="{B3927580-CC30-8B43-A912-334D77E6AFE2}"/>
              </a:ext>
            </a:extLst>
          </p:cNvPr>
          <p:cNvGraphicFramePr>
            <a:graphicFrameLocks noGrp="1"/>
          </p:cNvGraphicFramePr>
          <p:nvPr/>
        </p:nvGraphicFramePr>
        <p:xfrm>
          <a:off x="1695032" y="995899"/>
          <a:ext cx="1810800" cy="2386325"/>
        </p:xfrm>
        <a:graphic>
          <a:graphicData uri="http://schemas.openxmlformats.org/drawingml/2006/table">
            <a:tbl>
              <a:tblPr firstRow="1" bandRow="1">
                <a:tableStyleId>{1E171933-4619-4E11-9A3F-F7608DF75F80}</a:tableStyleId>
              </a:tblPr>
              <a:tblGrid>
                <a:gridCol w="1810800">
                  <a:extLst>
                    <a:ext uri="{9D8B030D-6E8A-4147-A177-3AD203B41FA5}">
                      <a16:colId xmlns:a16="http://schemas.microsoft.com/office/drawing/2014/main" val="2579652089"/>
                    </a:ext>
                  </a:extLst>
                </a:gridCol>
              </a:tblGrid>
              <a:tr h="260112">
                <a:tc>
                  <a:txBody>
                    <a:bodyPr/>
                    <a:lstStyle/>
                    <a:p>
                      <a:pPr algn="ctr" fontAlgn="b"/>
                      <a:r>
                        <a:rPr lang="en-ZA" sz="900" u="none" strike="noStrike" dirty="0">
                          <a:effectLst/>
                        </a:rPr>
                        <a:t>Managerial / HI-Po / Leadership Roles</a:t>
                      </a:r>
                      <a:endParaRPr lang="en-ZA" sz="900" b="1" i="0" u="none" strike="noStrike" dirty="0">
                        <a:solidFill>
                          <a:srgbClr val="000000"/>
                        </a:solidFill>
                        <a:effectLst/>
                        <a:latin typeface="Arial" panose="020B0604020202020204" pitchFamily="34" charset="0"/>
                      </a:endParaRP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329173127"/>
                  </a:ext>
                </a:extLst>
              </a:tr>
              <a:tr h="421471">
                <a:tc>
                  <a:txBody>
                    <a:bodyPr/>
                    <a:lstStyle/>
                    <a:p>
                      <a:pPr algn="ctr" fontAlgn="ctr"/>
                      <a:r>
                        <a:rPr lang="en-ZA" sz="900" u="none" strike="noStrike" dirty="0">
                          <a:effectLst/>
                        </a:rPr>
                        <a:t>Saville Professional Styles </a:t>
                      </a:r>
                      <a:br>
                        <a:rPr lang="en-ZA" sz="900" u="none" strike="noStrike" dirty="0">
                          <a:effectLst/>
                        </a:rPr>
                      </a:br>
                      <a:r>
                        <a:rPr lang="en-ZA" sz="900" u="none" strike="noStrike" dirty="0">
                          <a:effectLst/>
                        </a:rPr>
                        <a:t>(Expert Report) </a:t>
                      </a:r>
                      <a:endParaRPr lang="en-ZA" sz="900" b="0" i="0" u="none" strike="noStrike" dirty="0">
                        <a:solidFill>
                          <a:srgbClr val="000000"/>
                        </a:solidFill>
                        <a:effectLst/>
                        <a:latin typeface="Arial" panose="020B0604020202020204" pitchFamily="34" charset="0"/>
                      </a:endParaRP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2025203733"/>
                  </a:ext>
                </a:extLst>
              </a:tr>
              <a:tr h="421471">
                <a:tc>
                  <a:txBody>
                    <a:bodyPr/>
                    <a:lstStyle/>
                    <a:p>
                      <a:pPr algn="ctr" fontAlgn="ctr"/>
                      <a:r>
                        <a:rPr lang="en-ZA" sz="900" u="none" strike="noStrike" dirty="0">
                          <a:effectLst/>
                        </a:rPr>
                        <a:t>Hogan Development Survey </a:t>
                      </a:r>
                      <a:br>
                        <a:rPr lang="en-ZA" sz="900" u="none" strike="noStrike" dirty="0">
                          <a:effectLst/>
                        </a:rPr>
                      </a:br>
                      <a:r>
                        <a:rPr lang="en-ZA" sz="900" u="none" strike="noStrike" dirty="0">
                          <a:effectLst/>
                        </a:rPr>
                        <a:t>(HDS - Data Report)</a:t>
                      </a:r>
                      <a:endParaRPr lang="en-ZA" sz="900" b="0" i="0" u="none" strike="noStrike" dirty="0">
                        <a:solidFill>
                          <a:srgbClr val="000000"/>
                        </a:solidFill>
                        <a:effectLst/>
                        <a:latin typeface="Arial" panose="020B0604020202020204" pitchFamily="34" charset="0"/>
                      </a:endParaRP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118923865"/>
                  </a:ext>
                </a:extLst>
              </a:tr>
              <a:tr h="421471">
                <a:tc>
                  <a:txBody>
                    <a:bodyPr/>
                    <a:lstStyle/>
                    <a:p>
                      <a:pPr algn="ctr" fontAlgn="ctr"/>
                      <a:r>
                        <a:rPr lang="en-ZA" sz="900" u="none" strike="noStrike" dirty="0">
                          <a:effectLst/>
                        </a:rPr>
                        <a:t>EQ derived from Wave Professional Styles</a:t>
                      </a:r>
                      <a:endParaRPr lang="en-ZA" sz="900" b="0" i="0" u="none" strike="noStrike" dirty="0">
                        <a:solidFill>
                          <a:srgbClr val="000000"/>
                        </a:solidFill>
                        <a:effectLst/>
                        <a:latin typeface="Arial" panose="020B0604020202020204" pitchFamily="34" charset="0"/>
                      </a:endParaRP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480632111"/>
                  </a:ext>
                </a:extLst>
              </a:tr>
              <a:tr h="421471">
                <a:tc>
                  <a:txBody>
                    <a:bodyPr/>
                    <a:lstStyle/>
                    <a:p>
                      <a:pPr algn="ctr" fontAlgn="ctr"/>
                      <a:r>
                        <a:rPr lang="en-ZA" sz="900" u="none" strike="noStrike" dirty="0">
                          <a:effectLst/>
                        </a:rPr>
                        <a:t>Saville Swift Analysis Aptitude</a:t>
                      </a:r>
                      <a:endParaRPr lang="en-ZA" sz="900" b="0" i="0" u="none" strike="noStrike" dirty="0">
                        <a:solidFill>
                          <a:srgbClr val="000000"/>
                        </a:solidFill>
                        <a:effectLst/>
                        <a:latin typeface="Arial" panose="020B0604020202020204" pitchFamily="34" charset="0"/>
                      </a:endParaRP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507765987"/>
                  </a:ext>
                </a:extLst>
              </a:tr>
              <a:tr h="421471">
                <a:tc>
                  <a:txBody>
                    <a:bodyPr/>
                    <a:lstStyle/>
                    <a:p>
                      <a:pPr marL="0" marR="0" lvl="0" indent="0" algn="ctr" defTabSz="571474" rtl="0" eaLnBrk="1" fontAlgn="ctr" latinLnBrk="0" hangingPunct="1">
                        <a:lnSpc>
                          <a:spcPct val="100000"/>
                        </a:lnSpc>
                        <a:spcBef>
                          <a:spcPts val="0"/>
                        </a:spcBef>
                        <a:spcAft>
                          <a:spcPts val="0"/>
                        </a:spcAft>
                        <a:buClrTx/>
                        <a:buSzTx/>
                        <a:buFontTx/>
                        <a:buNone/>
                        <a:tabLst/>
                        <a:defRPr/>
                      </a:pPr>
                      <a:r>
                        <a:rPr lang="en-ZA" sz="900" b="0" i="0" u="none" strike="noStrike" dirty="0">
                          <a:solidFill>
                            <a:schemeClr val="tx1"/>
                          </a:solidFill>
                          <a:effectLst/>
                          <a:latin typeface="Arial" panose="020B0604020202020204" pitchFamily="34" charset="0"/>
                        </a:rPr>
                        <a:t>Organisational Behaviours Index (OBI) Dependability</a:t>
                      </a: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987439301"/>
                  </a:ext>
                </a:extLst>
              </a:tr>
            </a:tbl>
          </a:graphicData>
        </a:graphic>
      </p:graphicFrame>
      <p:graphicFrame>
        <p:nvGraphicFramePr>
          <p:cNvPr id="12" name="Table 11">
            <a:extLst>
              <a:ext uri="{FF2B5EF4-FFF2-40B4-BE49-F238E27FC236}">
                <a16:creationId xmlns:a16="http://schemas.microsoft.com/office/drawing/2014/main" id="{1FC82A24-DA1E-3D46-8DD8-841DB9E7ABC2}"/>
              </a:ext>
            </a:extLst>
          </p:cNvPr>
          <p:cNvGraphicFramePr>
            <a:graphicFrameLocks noGrp="1"/>
          </p:cNvGraphicFramePr>
          <p:nvPr/>
        </p:nvGraphicFramePr>
        <p:xfrm>
          <a:off x="3919458" y="995899"/>
          <a:ext cx="1811250" cy="1945995"/>
        </p:xfrm>
        <a:graphic>
          <a:graphicData uri="http://schemas.openxmlformats.org/drawingml/2006/table">
            <a:tbl>
              <a:tblPr firstRow="1" bandRow="1">
                <a:tableStyleId>{1FECB4D8-DB02-4DC6-A0A2-4F2EBAE1DC90}</a:tableStyleId>
              </a:tblPr>
              <a:tblGrid>
                <a:gridCol w="1811250">
                  <a:extLst>
                    <a:ext uri="{9D8B030D-6E8A-4147-A177-3AD203B41FA5}">
                      <a16:colId xmlns:a16="http://schemas.microsoft.com/office/drawing/2014/main" val="3286743373"/>
                    </a:ext>
                  </a:extLst>
                </a:gridCol>
              </a:tblGrid>
              <a:tr h="260111">
                <a:tc>
                  <a:txBody>
                    <a:bodyPr/>
                    <a:lstStyle/>
                    <a:p>
                      <a:pPr algn="ctr" fontAlgn="b"/>
                      <a:r>
                        <a:rPr lang="en-ZA" sz="900" u="none" strike="noStrike" dirty="0">
                          <a:effectLst/>
                        </a:rPr>
                        <a:t>Senior Sales Roles</a:t>
                      </a:r>
                      <a:endParaRPr lang="en-ZA" sz="900" b="1"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1329173127"/>
                  </a:ext>
                </a:extLst>
              </a:tr>
              <a:tr h="421471">
                <a:tc>
                  <a:txBody>
                    <a:bodyPr/>
                    <a:lstStyle/>
                    <a:p>
                      <a:pPr algn="ctr" fontAlgn="ctr"/>
                      <a:r>
                        <a:rPr lang="en-ZA" sz="900" u="none" strike="noStrike" dirty="0">
                          <a:effectLst/>
                        </a:rPr>
                        <a:t>Saville Professional Styles </a:t>
                      </a:r>
                      <a:br>
                        <a:rPr lang="en-ZA" sz="900" u="none" strike="noStrike" dirty="0">
                          <a:effectLst/>
                        </a:rPr>
                      </a:br>
                      <a:r>
                        <a:rPr lang="en-ZA" sz="900" u="none" strike="noStrike" dirty="0">
                          <a:effectLst/>
                        </a:rPr>
                        <a:t>(Sales Report)</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2025203733"/>
                  </a:ext>
                </a:extLst>
              </a:tr>
              <a:tr h="421471">
                <a:tc>
                  <a:txBody>
                    <a:bodyPr/>
                    <a:lstStyle/>
                    <a:p>
                      <a:pPr algn="ctr" fontAlgn="ctr"/>
                      <a:r>
                        <a:rPr lang="en-ZA" sz="900" u="none" strike="noStrike" dirty="0">
                          <a:effectLst/>
                        </a:rPr>
                        <a:t>Hogan Development Survey </a:t>
                      </a:r>
                      <a:br>
                        <a:rPr lang="en-ZA" sz="900" u="none" strike="noStrike" dirty="0">
                          <a:effectLst/>
                        </a:rPr>
                      </a:br>
                      <a:r>
                        <a:rPr lang="en-ZA" sz="900" u="none" strike="noStrike" dirty="0">
                          <a:effectLst/>
                        </a:rPr>
                        <a:t>(HDS - Data Report)</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1118923865"/>
                  </a:ext>
                </a:extLst>
              </a:tr>
              <a:tr h="421471">
                <a:tc>
                  <a:txBody>
                    <a:bodyPr/>
                    <a:lstStyle/>
                    <a:p>
                      <a:pPr algn="ctr" fontAlgn="ctr"/>
                      <a:r>
                        <a:rPr lang="en-ZA" sz="900" b="0" i="0" u="none" strike="noStrike" dirty="0">
                          <a:solidFill>
                            <a:schemeClr val="tx1"/>
                          </a:solidFill>
                          <a:effectLst/>
                          <a:latin typeface="Arial" panose="020B0604020202020204" pitchFamily="34" charset="0"/>
                        </a:rPr>
                        <a:t>Organisational Behaviours Index (OBI) Dependability</a:t>
                      </a:r>
                    </a:p>
                  </a:txBody>
                  <a:tcPr marL="4650" marR="4650" marT="4650" marB="0" anchor="ctr"/>
                </a:tc>
                <a:extLst>
                  <a:ext uri="{0D108BD9-81ED-4DB2-BD59-A6C34878D82A}">
                    <a16:rowId xmlns:a16="http://schemas.microsoft.com/office/drawing/2014/main" val="1480632111"/>
                  </a:ext>
                </a:extLst>
              </a:tr>
              <a:tr h="421471">
                <a:tc>
                  <a:txBody>
                    <a:bodyPr/>
                    <a:lstStyle/>
                    <a:p>
                      <a:pPr algn="ctr" fontAlgn="ctr"/>
                      <a:r>
                        <a:rPr lang="en-ZA" sz="900" u="none" strike="noStrike" dirty="0">
                          <a:effectLst/>
                        </a:rPr>
                        <a:t>Saville Swift Analysis Aptitude</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507765987"/>
                  </a:ext>
                </a:extLst>
              </a:tr>
            </a:tbl>
          </a:graphicData>
        </a:graphic>
      </p:graphicFrame>
      <p:graphicFrame>
        <p:nvGraphicFramePr>
          <p:cNvPr id="13" name="Table 12">
            <a:extLst>
              <a:ext uri="{FF2B5EF4-FFF2-40B4-BE49-F238E27FC236}">
                <a16:creationId xmlns:a16="http://schemas.microsoft.com/office/drawing/2014/main" id="{55BC9D04-B86F-7D43-A25E-363A18C81BD4}"/>
              </a:ext>
            </a:extLst>
          </p:cNvPr>
          <p:cNvGraphicFramePr>
            <a:graphicFrameLocks noGrp="1"/>
          </p:cNvGraphicFramePr>
          <p:nvPr/>
        </p:nvGraphicFramePr>
        <p:xfrm>
          <a:off x="6113854" y="995899"/>
          <a:ext cx="1810800" cy="2367467"/>
        </p:xfrm>
        <a:graphic>
          <a:graphicData uri="http://schemas.openxmlformats.org/drawingml/2006/table">
            <a:tbl>
              <a:tblPr firstRow="1" bandRow="1">
                <a:tableStyleId>{FABFCF23-3B69-468F-B69F-88F6DE6A72F2}</a:tableStyleId>
              </a:tblPr>
              <a:tblGrid>
                <a:gridCol w="1810800">
                  <a:extLst>
                    <a:ext uri="{9D8B030D-6E8A-4147-A177-3AD203B41FA5}">
                      <a16:colId xmlns:a16="http://schemas.microsoft.com/office/drawing/2014/main" val="2522192122"/>
                    </a:ext>
                  </a:extLst>
                </a:gridCol>
              </a:tblGrid>
              <a:tr h="260112">
                <a:tc>
                  <a:txBody>
                    <a:bodyPr/>
                    <a:lstStyle/>
                    <a:p>
                      <a:pPr algn="ctr" fontAlgn="b"/>
                      <a:r>
                        <a:rPr lang="en-ZA" sz="900" u="none" strike="noStrike" dirty="0">
                          <a:effectLst/>
                        </a:rPr>
                        <a:t>Development Programmes</a:t>
                      </a:r>
                      <a:endParaRPr lang="en-ZA" sz="900" b="1"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1329173127"/>
                  </a:ext>
                </a:extLst>
              </a:tr>
              <a:tr h="421471">
                <a:tc>
                  <a:txBody>
                    <a:bodyPr/>
                    <a:lstStyle/>
                    <a:p>
                      <a:pPr algn="ctr" fontAlgn="ctr"/>
                      <a:r>
                        <a:rPr lang="en-ZA" sz="900" u="none" strike="noStrike" dirty="0">
                          <a:effectLst/>
                        </a:rPr>
                        <a:t>Saville Professional Styles </a:t>
                      </a:r>
                      <a:br>
                        <a:rPr lang="en-ZA" sz="900" u="none" strike="noStrike" dirty="0">
                          <a:effectLst/>
                        </a:rPr>
                      </a:br>
                      <a:r>
                        <a:rPr lang="en-ZA" sz="900" u="none" strike="noStrike" dirty="0">
                          <a:effectLst/>
                        </a:rPr>
                        <a:t>(Expert Report) </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2025203733"/>
                  </a:ext>
                </a:extLst>
              </a:tr>
              <a:tr h="421471">
                <a:tc>
                  <a:txBody>
                    <a:bodyPr/>
                    <a:lstStyle/>
                    <a:p>
                      <a:pPr algn="ctr" fontAlgn="ctr"/>
                      <a:r>
                        <a:rPr lang="en-ZA" sz="900" u="none" strike="noStrike" dirty="0">
                          <a:effectLst/>
                        </a:rPr>
                        <a:t>Hogan Development Survey </a:t>
                      </a:r>
                      <a:br>
                        <a:rPr lang="en-ZA" sz="900" u="none" strike="noStrike" dirty="0">
                          <a:effectLst/>
                        </a:rPr>
                      </a:br>
                      <a:r>
                        <a:rPr lang="en-ZA" sz="900" u="none" strike="noStrike" dirty="0">
                          <a:effectLst/>
                        </a:rPr>
                        <a:t>(HDS - Data Report)</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1118923865"/>
                  </a:ext>
                </a:extLst>
              </a:tr>
              <a:tr h="421471">
                <a:tc>
                  <a:txBody>
                    <a:bodyPr/>
                    <a:lstStyle/>
                    <a:p>
                      <a:pPr algn="ctr" fontAlgn="ctr"/>
                      <a:r>
                        <a:rPr lang="en-ZA" sz="900" u="none" strike="noStrike" dirty="0">
                          <a:effectLst/>
                        </a:rPr>
                        <a:t>EQ derived from Wave Professional Styles</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1480632111"/>
                  </a:ext>
                </a:extLst>
              </a:tr>
              <a:tr h="421471">
                <a:tc>
                  <a:txBody>
                    <a:bodyPr/>
                    <a:lstStyle/>
                    <a:p>
                      <a:pPr marL="0" marR="0" lvl="0" indent="0" algn="ctr" defTabSz="571474" rtl="0" eaLnBrk="1" fontAlgn="ctr" latinLnBrk="0" hangingPunct="1">
                        <a:lnSpc>
                          <a:spcPct val="100000"/>
                        </a:lnSpc>
                        <a:spcBef>
                          <a:spcPts val="0"/>
                        </a:spcBef>
                        <a:spcAft>
                          <a:spcPts val="0"/>
                        </a:spcAft>
                        <a:buClrTx/>
                        <a:buSzTx/>
                        <a:buFontTx/>
                        <a:buNone/>
                        <a:tabLst/>
                        <a:defRPr/>
                      </a:pPr>
                      <a:r>
                        <a:rPr lang="en-ZA" sz="900" u="none" strike="noStrike" dirty="0">
                          <a:effectLst/>
                        </a:rPr>
                        <a:t>Swift Analysis Aptitude</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507765987"/>
                  </a:ext>
                </a:extLst>
              </a:tr>
              <a:tr h="421471">
                <a:tc>
                  <a:txBody>
                    <a:bodyPr/>
                    <a:lstStyle/>
                    <a:p>
                      <a:pPr marL="0" marR="0" lvl="0" indent="0" algn="ctr" defTabSz="571474" rtl="0" eaLnBrk="1" fontAlgn="ctr" latinLnBrk="0" hangingPunct="1">
                        <a:lnSpc>
                          <a:spcPct val="100000"/>
                        </a:lnSpc>
                        <a:spcBef>
                          <a:spcPts val="0"/>
                        </a:spcBef>
                        <a:spcAft>
                          <a:spcPts val="0"/>
                        </a:spcAft>
                        <a:buClrTx/>
                        <a:buSzTx/>
                        <a:buFontTx/>
                        <a:buNone/>
                        <a:tabLst/>
                        <a:defRPr/>
                      </a:pPr>
                      <a:r>
                        <a:rPr lang="en-ZA" sz="900" b="0" i="0" u="none" strike="noStrike" dirty="0">
                          <a:solidFill>
                            <a:schemeClr val="tx1"/>
                          </a:solidFill>
                          <a:effectLst/>
                          <a:latin typeface="Arial" panose="020B0604020202020204" pitchFamily="34" charset="0"/>
                        </a:rPr>
                        <a:t>Organisational Behaviours Index (OBI) Dependability</a:t>
                      </a:r>
                    </a:p>
                  </a:txBody>
                  <a:tcPr marL="4650" marR="4650" marT="4650" marB="0" anchor="ctr"/>
                </a:tc>
                <a:extLst>
                  <a:ext uri="{0D108BD9-81ED-4DB2-BD59-A6C34878D82A}">
                    <a16:rowId xmlns:a16="http://schemas.microsoft.com/office/drawing/2014/main" val="2386345255"/>
                  </a:ext>
                </a:extLst>
              </a:tr>
            </a:tbl>
          </a:graphicData>
        </a:graphic>
      </p:graphicFrame>
      <p:graphicFrame>
        <p:nvGraphicFramePr>
          <p:cNvPr id="17" name="Table 16">
            <a:extLst>
              <a:ext uri="{FF2B5EF4-FFF2-40B4-BE49-F238E27FC236}">
                <a16:creationId xmlns:a16="http://schemas.microsoft.com/office/drawing/2014/main" id="{2BC86218-41D0-C946-8526-507448F5CC2E}"/>
              </a:ext>
            </a:extLst>
          </p:cNvPr>
          <p:cNvGraphicFramePr>
            <a:graphicFrameLocks noGrp="1"/>
          </p:cNvGraphicFramePr>
          <p:nvPr/>
        </p:nvGraphicFramePr>
        <p:xfrm>
          <a:off x="1690683" y="3582898"/>
          <a:ext cx="1810800" cy="992152"/>
        </p:xfrm>
        <a:graphic>
          <a:graphicData uri="http://schemas.openxmlformats.org/drawingml/2006/table">
            <a:tbl>
              <a:tblPr bandRow="1">
                <a:tableStyleId>{1E171933-4619-4E11-9A3F-F7608DF75F80}</a:tableStyleId>
              </a:tblPr>
              <a:tblGrid>
                <a:gridCol w="1810800">
                  <a:extLst>
                    <a:ext uri="{9D8B030D-6E8A-4147-A177-3AD203B41FA5}">
                      <a16:colId xmlns:a16="http://schemas.microsoft.com/office/drawing/2014/main" val="2579652089"/>
                    </a:ext>
                  </a:extLst>
                </a:gridCol>
              </a:tblGrid>
              <a:tr h="496076">
                <a:tc>
                  <a:txBody>
                    <a:bodyPr/>
                    <a:lstStyle/>
                    <a:p>
                      <a:pPr algn="ctr" fontAlgn="ctr"/>
                      <a:r>
                        <a:rPr lang="en-ZA" sz="900" b="0" i="0" u="none" strike="noStrike" dirty="0">
                          <a:solidFill>
                            <a:schemeClr val="tx1"/>
                          </a:solidFill>
                          <a:effectLst/>
                          <a:latin typeface="Arial" panose="020B0604020202020204" pitchFamily="34" charset="0"/>
                        </a:rPr>
                        <a:t>Hogan Motives, Values, Preferences Inventory (MVPI - Data Report)</a:t>
                      </a: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2025203733"/>
                  </a:ext>
                </a:extLst>
              </a:tr>
              <a:tr h="496076">
                <a:tc>
                  <a:txBody>
                    <a:bodyPr/>
                    <a:lstStyle/>
                    <a:p>
                      <a:pPr algn="ctr" fontAlgn="ctr"/>
                      <a:r>
                        <a:rPr lang="en-ZA" sz="900" b="0" i="0" u="none" strike="noStrike" dirty="0">
                          <a:solidFill>
                            <a:schemeClr val="tx1"/>
                          </a:solidFill>
                          <a:effectLst/>
                          <a:latin typeface="Arial" panose="020B0604020202020204" pitchFamily="34" charset="0"/>
                        </a:rPr>
                        <a:t>Career Pathing Appreciation</a:t>
                      </a: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746728184"/>
                  </a:ext>
                </a:extLst>
              </a:tr>
            </a:tbl>
          </a:graphicData>
        </a:graphic>
      </p:graphicFrame>
      <p:graphicFrame>
        <p:nvGraphicFramePr>
          <p:cNvPr id="18" name="Table 17">
            <a:extLst>
              <a:ext uri="{FF2B5EF4-FFF2-40B4-BE49-F238E27FC236}">
                <a16:creationId xmlns:a16="http://schemas.microsoft.com/office/drawing/2014/main" id="{59B88FEE-D072-524D-99D8-63F72535639B}"/>
              </a:ext>
            </a:extLst>
          </p:cNvPr>
          <p:cNvGraphicFramePr>
            <a:graphicFrameLocks noGrp="1"/>
          </p:cNvGraphicFramePr>
          <p:nvPr/>
        </p:nvGraphicFramePr>
        <p:xfrm>
          <a:off x="3919458" y="3091611"/>
          <a:ext cx="1811250" cy="1488228"/>
        </p:xfrm>
        <a:graphic>
          <a:graphicData uri="http://schemas.openxmlformats.org/drawingml/2006/table">
            <a:tbl>
              <a:tblPr bandRow="1">
                <a:tableStyleId>{1FECB4D8-DB02-4DC6-A0A2-4F2EBAE1DC90}</a:tableStyleId>
              </a:tblPr>
              <a:tblGrid>
                <a:gridCol w="1811250">
                  <a:extLst>
                    <a:ext uri="{9D8B030D-6E8A-4147-A177-3AD203B41FA5}">
                      <a16:colId xmlns:a16="http://schemas.microsoft.com/office/drawing/2014/main" val="3286743373"/>
                    </a:ext>
                  </a:extLst>
                </a:gridCol>
              </a:tblGrid>
              <a:tr h="496076">
                <a:tc>
                  <a:txBody>
                    <a:bodyPr/>
                    <a:lstStyle/>
                    <a:p>
                      <a:pPr algn="ctr" fontAlgn="ctr"/>
                      <a:r>
                        <a:rPr lang="en-ZA" sz="900" u="none" strike="noStrike" kern="1200" dirty="0">
                          <a:solidFill>
                            <a:schemeClr val="dk1"/>
                          </a:solidFill>
                          <a:effectLst/>
                          <a:latin typeface="+mn-lt"/>
                          <a:ea typeface="+mn-ea"/>
                          <a:cs typeface="+mn-cs"/>
                        </a:rPr>
                        <a:t>Hogan Motives, Values, Preferences Inventory (MVPI - Data Report)</a:t>
                      </a:r>
                    </a:p>
                  </a:txBody>
                  <a:tcPr marL="9525" marR="9525" marT="9525" marB="0" anchor="ctr"/>
                </a:tc>
                <a:extLst>
                  <a:ext uri="{0D108BD9-81ED-4DB2-BD59-A6C34878D82A}">
                    <a16:rowId xmlns:a16="http://schemas.microsoft.com/office/drawing/2014/main" val="2025203733"/>
                  </a:ext>
                </a:extLst>
              </a:tr>
              <a:tr h="496076">
                <a:tc>
                  <a:txBody>
                    <a:bodyPr/>
                    <a:lstStyle/>
                    <a:p>
                      <a:pPr algn="ctr" fontAlgn="ctr"/>
                      <a:r>
                        <a:rPr lang="en-ZA" sz="900" u="none" strike="noStrike" kern="1200" dirty="0">
                          <a:solidFill>
                            <a:schemeClr val="dk1"/>
                          </a:solidFill>
                          <a:effectLst/>
                          <a:latin typeface="+mn-lt"/>
                          <a:ea typeface="+mn-ea"/>
                          <a:cs typeface="+mn-cs"/>
                        </a:rPr>
                        <a:t>EQ derived from Wave Professional Styles with Expert Report</a:t>
                      </a:r>
                    </a:p>
                  </a:txBody>
                  <a:tcPr marL="9525" marR="9525" marT="9525" marB="0" anchor="ctr"/>
                </a:tc>
                <a:extLst>
                  <a:ext uri="{0D108BD9-81ED-4DB2-BD59-A6C34878D82A}">
                    <a16:rowId xmlns:a16="http://schemas.microsoft.com/office/drawing/2014/main" val="1118923865"/>
                  </a:ext>
                </a:extLst>
              </a:tr>
              <a:tr h="496076">
                <a:tc>
                  <a:txBody>
                    <a:bodyPr/>
                    <a:lstStyle/>
                    <a:p>
                      <a:pPr marL="0" marR="0" lvl="0" indent="0" algn="ctr" defTabSz="571474" rtl="0" eaLnBrk="1" fontAlgn="ctr" latinLnBrk="0" hangingPunct="1">
                        <a:lnSpc>
                          <a:spcPct val="100000"/>
                        </a:lnSpc>
                        <a:spcBef>
                          <a:spcPts val="0"/>
                        </a:spcBef>
                        <a:spcAft>
                          <a:spcPts val="0"/>
                        </a:spcAft>
                        <a:buClrTx/>
                        <a:buSzTx/>
                        <a:buFontTx/>
                        <a:buNone/>
                        <a:tabLst/>
                        <a:defRPr/>
                      </a:pPr>
                      <a:r>
                        <a:rPr lang="en-ZA" sz="900" b="0" i="0" u="none" strike="noStrike" dirty="0">
                          <a:solidFill>
                            <a:schemeClr val="tx1"/>
                          </a:solidFill>
                          <a:effectLst/>
                          <a:latin typeface="Arial" panose="020B0604020202020204" pitchFamily="34" charset="0"/>
                        </a:rPr>
                        <a:t>Career Pathing Appreciation</a:t>
                      </a:r>
                    </a:p>
                  </a:txBody>
                  <a:tcPr marL="9525" marR="9525" marT="9525" marB="0" anchor="ctr"/>
                </a:tc>
                <a:extLst>
                  <a:ext uri="{0D108BD9-81ED-4DB2-BD59-A6C34878D82A}">
                    <a16:rowId xmlns:a16="http://schemas.microsoft.com/office/drawing/2014/main" val="3265310834"/>
                  </a:ext>
                </a:extLst>
              </a:tr>
            </a:tbl>
          </a:graphicData>
        </a:graphic>
      </p:graphicFrame>
      <p:sp>
        <p:nvSpPr>
          <p:cNvPr id="20" name="TextBox 19">
            <a:extLst>
              <a:ext uri="{FF2B5EF4-FFF2-40B4-BE49-F238E27FC236}">
                <a16:creationId xmlns:a16="http://schemas.microsoft.com/office/drawing/2014/main" id="{06554DD1-6363-734E-853C-80D65BFD6327}"/>
              </a:ext>
            </a:extLst>
          </p:cNvPr>
          <p:cNvSpPr txBox="1"/>
          <p:nvPr/>
        </p:nvSpPr>
        <p:spPr>
          <a:xfrm rot="16200000">
            <a:off x="859779" y="3867248"/>
            <a:ext cx="914033" cy="261610"/>
          </a:xfrm>
          <a:prstGeom prst="rect">
            <a:avLst/>
          </a:prstGeom>
          <a:noFill/>
        </p:spPr>
        <p:txBody>
          <a:bodyPr wrap="none" rtlCol="0">
            <a:spAutoFit/>
          </a:bodyPr>
          <a:lstStyle/>
          <a:p>
            <a:r>
              <a:rPr lang="en-US" sz="1100" b="1" dirty="0">
                <a:latin typeface="+mn-lt"/>
              </a:rPr>
              <a:t>OPTIONAL</a:t>
            </a:r>
          </a:p>
        </p:txBody>
      </p:sp>
      <p:sp>
        <p:nvSpPr>
          <p:cNvPr id="22" name="TextBox 21">
            <a:extLst>
              <a:ext uri="{FF2B5EF4-FFF2-40B4-BE49-F238E27FC236}">
                <a16:creationId xmlns:a16="http://schemas.microsoft.com/office/drawing/2014/main" id="{D2D8EEE6-7C84-0F4A-9E33-E40602B8BD82}"/>
              </a:ext>
            </a:extLst>
          </p:cNvPr>
          <p:cNvSpPr txBox="1"/>
          <p:nvPr/>
        </p:nvSpPr>
        <p:spPr>
          <a:xfrm>
            <a:off x="4139037" y="4768608"/>
            <a:ext cx="2860078" cy="184666"/>
          </a:xfrm>
          <a:prstGeom prst="rect">
            <a:avLst/>
          </a:prstGeom>
          <a:noFill/>
        </p:spPr>
        <p:txBody>
          <a:bodyPr wrap="none" rtlCol="0">
            <a:spAutoFit/>
          </a:bodyPr>
          <a:lstStyle/>
          <a:p>
            <a:pPr algn="r"/>
            <a:r>
              <a:rPr lang="en-US" sz="600" dirty="0">
                <a:solidFill>
                  <a:schemeClr val="bg2">
                    <a:lumMod val="50000"/>
                  </a:schemeClr>
                </a:solidFill>
                <a:latin typeface="+mn-lt"/>
              </a:rPr>
              <a:t>Costs exclude VAT and any implementation costs or pre-paid volume discount</a:t>
            </a:r>
          </a:p>
        </p:txBody>
      </p:sp>
      <p:graphicFrame>
        <p:nvGraphicFramePr>
          <p:cNvPr id="25" name="Table 24">
            <a:extLst>
              <a:ext uri="{FF2B5EF4-FFF2-40B4-BE49-F238E27FC236}">
                <a16:creationId xmlns:a16="http://schemas.microsoft.com/office/drawing/2014/main" id="{0850BA35-D8ED-194F-81FA-4E2B16D38739}"/>
              </a:ext>
            </a:extLst>
          </p:cNvPr>
          <p:cNvGraphicFramePr>
            <a:graphicFrameLocks noGrp="1"/>
          </p:cNvGraphicFramePr>
          <p:nvPr/>
        </p:nvGraphicFramePr>
        <p:xfrm>
          <a:off x="6093715" y="3545947"/>
          <a:ext cx="1810800" cy="496076"/>
        </p:xfrm>
        <a:graphic>
          <a:graphicData uri="http://schemas.openxmlformats.org/drawingml/2006/table">
            <a:tbl>
              <a:tblPr bandRow="1">
                <a:tableStyleId>{5A111915-BE36-4E01-A7E5-04B1672EAD32}</a:tableStyleId>
              </a:tblPr>
              <a:tblGrid>
                <a:gridCol w="1810800">
                  <a:extLst>
                    <a:ext uri="{9D8B030D-6E8A-4147-A177-3AD203B41FA5}">
                      <a16:colId xmlns:a16="http://schemas.microsoft.com/office/drawing/2014/main" val="2579652089"/>
                    </a:ext>
                  </a:extLst>
                </a:gridCol>
              </a:tblGrid>
              <a:tr h="496076">
                <a:tc>
                  <a:txBody>
                    <a:bodyPr/>
                    <a:lstStyle/>
                    <a:p>
                      <a:pPr marL="0" marR="0" lvl="0" indent="0" algn="ctr" defTabSz="571474" rtl="0" eaLnBrk="1" fontAlgn="ctr" latinLnBrk="0" hangingPunct="1">
                        <a:lnSpc>
                          <a:spcPct val="100000"/>
                        </a:lnSpc>
                        <a:spcBef>
                          <a:spcPts val="0"/>
                        </a:spcBef>
                        <a:spcAft>
                          <a:spcPts val="0"/>
                        </a:spcAft>
                        <a:buClrTx/>
                        <a:buSzTx/>
                        <a:buFontTx/>
                        <a:buNone/>
                        <a:tabLst/>
                        <a:defRPr/>
                      </a:pPr>
                      <a:r>
                        <a:rPr lang="en-ZA" sz="900" u="none" strike="noStrike" dirty="0">
                          <a:effectLst/>
                        </a:rPr>
                        <a:t>Career Pathing Appreciation</a:t>
                      </a:r>
                      <a:endParaRPr lang="en-ZA" sz="900" b="0" i="0" u="none" strike="noStrike" dirty="0">
                        <a:solidFill>
                          <a:schemeClr val="tx1"/>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2025203733"/>
                  </a:ext>
                </a:extLst>
              </a:tr>
            </a:tbl>
          </a:graphicData>
        </a:graphic>
      </p:graphicFrame>
    </p:spTree>
    <p:extLst>
      <p:ext uri="{BB962C8B-B14F-4D97-AF65-F5344CB8AC3E}">
        <p14:creationId xmlns:p14="http://schemas.microsoft.com/office/powerpoint/2010/main" val="53942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73FA-3C2C-B54E-9803-F825FABC177C}"/>
              </a:ext>
            </a:extLst>
          </p:cNvPr>
          <p:cNvSpPr>
            <a:spLocks noGrp="1"/>
          </p:cNvSpPr>
          <p:nvPr>
            <p:ph type="title"/>
          </p:nvPr>
        </p:nvSpPr>
        <p:spPr/>
        <p:txBody>
          <a:bodyPr>
            <a:noAutofit/>
          </a:bodyPr>
          <a:lstStyle/>
          <a:p>
            <a:r>
              <a:rPr lang="en-US" sz="2000" b="1" dirty="0"/>
              <a:t>Example batteries: </a:t>
            </a:r>
            <a:r>
              <a:rPr lang="en-US" sz="2000" dirty="0"/>
              <a:t>Junior Management and Talent Succession Toolkit</a:t>
            </a:r>
            <a:endParaRPr lang="en-US" sz="1800" dirty="0"/>
          </a:p>
        </p:txBody>
      </p:sp>
      <p:sp>
        <p:nvSpPr>
          <p:cNvPr id="4" name="Slide Number Placeholder 3">
            <a:extLst>
              <a:ext uri="{FF2B5EF4-FFF2-40B4-BE49-F238E27FC236}">
                <a16:creationId xmlns:a16="http://schemas.microsoft.com/office/drawing/2014/main" id="{65B0FC3A-4612-5E46-AE36-9B83A2233B8F}"/>
              </a:ext>
            </a:extLst>
          </p:cNvPr>
          <p:cNvSpPr>
            <a:spLocks noGrp="1"/>
          </p:cNvSpPr>
          <p:nvPr>
            <p:ph type="sldNum" sz="quarter" idx="11"/>
          </p:nvPr>
        </p:nvSpPr>
        <p:spPr/>
        <p:txBody>
          <a:bodyPr/>
          <a:lstStyle/>
          <a:p>
            <a:pPr>
              <a:defRPr/>
            </a:pPr>
            <a:r>
              <a:rPr lang="en-GB"/>
              <a:t>PAGE </a:t>
            </a:r>
            <a:fld id="{CA0E158F-36BB-4448-BD17-99892819D07B}" type="slidenum">
              <a:rPr lang="en-GB" smtClean="0"/>
              <a:pPr>
                <a:defRPr/>
              </a:pPr>
              <a:t>28</a:t>
            </a:fld>
            <a:endParaRPr lang="en-GB" dirty="0"/>
          </a:p>
        </p:txBody>
      </p:sp>
      <p:graphicFrame>
        <p:nvGraphicFramePr>
          <p:cNvPr id="9" name="Table 8">
            <a:extLst>
              <a:ext uri="{FF2B5EF4-FFF2-40B4-BE49-F238E27FC236}">
                <a16:creationId xmlns:a16="http://schemas.microsoft.com/office/drawing/2014/main" id="{B3927580-CC30-8B43-A912-334D77E6AFE2}"/>
              </a:ext>
            </a:extLst>
          </p:cNvPr>
          <p:cNvGraphicFramePr>
            <a:graphicFrameLocks noGrp="1"/>
          </p:cNvGraphicFramePr>
          <p:nvPr/>
        </p:nvGraphicFramePr>
        <p:xfrm>
          <a:off x="941359" y="1397603"/>
          <a:ext cx="1810800" cy="2088001"/>
        </p:xfrm>
        <a:graphic>
          <a:graphicData uri="http://schemas.openxmlformats.org/drawingml/2006/table">
            <a:tbl>
              <a:tblPr firstRow="1" bandRow="1">
                <a:tableStyleId>{1E171933-4619-4E11-9A3F-F7608DF75F80}</a:tableStyleId>
              </a:tblPr>
              <a:tblGrid>
                <a:gridCol w="1810800">
                  <a:extLst>
                    <a:ext uri="{9D8B030D-6E8A-4147-A177-3AD203B41FA5}">
                      <a16:colId xmlns:a16="http://schemas.microsoft.com/office/drawing/2014/main" val="2579652089"/>
                    </a:ext>
                  </a:extLst>
                </a:gridCol>
              </a:tblGrid>
              <a:tr h="289225">
                <a:tc>
                  <a:txBody>
                    <a:bodyPr/>
                    <a:lstStyle/>
                    <a:p>
                      <a:pPr algn="ctr" fontAlgn="b"/>
                      <a:r>
                        <a:rPr lang="en-ZA" sz="900" u="none" strike="noStrike" dirty="0">
                          <a:effectLst/>
                        </a:rPr>
                        <a:t>Managerial / HI-Po / Leadership Roles</a:t>
                      </a:r>
                      <a:endParaRPr lang="en-ZA" sz="900" b="1" i="0" u="none" strike="noStrike" dirty="0">
                        <a:solidFill>
                          <a:srgbClr val="000000"/>
                        </a:solidFill>
                        <a:effectLst/>
                        <a:latin typeface="Arial" panose="020B0604020202020204" pitchFamily="34" charset="0"/>
                      </a:endParaRP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329173127"/>
                  </a:ext>
                </a:extLst>
              </a:tr>
              <a:tr h="436963">
                <a:tc>
                  <a:txBody>
                    <a:bodyPr/>
                    <a:lstStyle/>
                    <a:p>
                      <a:pPr algn="ctr" fontAlgn="ctr"/>
                      <a:r>
                        <a:rPr lang="en-ZA" sz="900" b="0" i="0" u="none" strike="noStrike" dirty="0">
                          <a:solidFill>
                            <a:srgbClr val="000000"/>
                          </a:solidFill>
                          <a:effectLst/>
                          <a:latin typeface="Arial" panose="020B0604020202020204" pitchFamily="34" charset="0"/>
                        </a:rPr>
                        <a:t>Saville Work Strengths</a:t>
                      </a:r>
                    </a:p>
                  </a:txBody>
                  <a:tcPr marL="9525" marR="9525" marT="9525"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2025203733"/>
                  </a:ext>
                </a:extLst>
              </a:tr>
              <a:tr h="487887">
                <a:tc>
                  <a:txBody>
                    <a:bodyPr/>
                    <a:lstStyle/>
                    <a:p>
                      <a:pPr algn="ctr" fontAlgn="ctr"/>
                      <a:r>
                        <a:rPr lang="en-ZA" sz="900" b="0" i="0" u="none" strike="noStrike" dirty="0">
                          <a:solidFill>
                            <a:srgbClr val="000000"/>
                          </a:solidFill>
                          <a:effectLst/>
                          <a:latin typeface="Arial" panose="020B0604020202020204" pitchFamily="34" charset="0"/>
                        </a:rPr>
                        <a:t>cut-e Abilities </a:t>
                      </a:r>
                      <a:br>
                        <a:rPr lang="en-ZA" sz="900" b="0" i="0" u="none" strike="noStrike" dirty="0">
                          <a:solidFill>
                            <a:srgbClr val="000000"/>
                          </a:solidFill>
                          <a:effectLst/>
                          <a:latin typeface="Arial" panose="020B0604020202020204" pitchFamily="34" charset="0"/>
                        </a:rPr>
                      </a:br>
                      <a:r>
                        <a:rPr lang="en-ZA" sz="700" b="0" i="0" u="none" strike="noStrike" dirty="0">
                          <a:solidFill>
                            <a:srgbClr val="000000"/>
                          </a:solidFill>
                          <a:effectLst/>
                          <a:latin typeface="Arial" panose="020B0604020202020204" pitchFamily="34" charset="0"/>
                        </a:rPr>
                        <a:t>(verbal and numerical reasoning; logical thinking) </a:t>
                      </a:r>
                    </a:p>
                  </a:txBody>
                  <a:tcPr marL="9525" marR="9525" marT="9525"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118923865"/>
                  </a:ext>
                </a:extLst>
              </a:tr>
              <a:tr h="436963">
                <a:tc>
                  <a:txBody>
                    <a:bodyPr/>
                    <a:lstStyle/>
                    <a:p>
                      <a:pPr algn="ctr" fontAlgn="ctr"/>
                      <a:r>
                        <a:rPr lang="en-ZA" sz="900" b="0" i="0" u="none" strike="noStrike" dirty="0">
                          <a:solidFill>
                            <a:srgbClr val="000000"/>
                          </a:solidFill>
                          <a:effectLst/>
                          <a:latin typeface="Arial" panose="020B0604020202020204" pitchFamily="34" charset="0"/>
                        </a:rPr>
                        <a:t>cut-e Views </a:t>
                      </a:r>
                      <a:br>
                        <a:rPr lang="en-ZA" sz="900" b="0" i="0" u="none" strike="noStrike" dirty="0">
                          <a:solidFill>
                            <a:srgbClr val="000000"/>
                          </a:solidFill>
                          <a:effectLst/>
                          <a:latin typeface="Arial" panose="020B0604020202020204" pitchFamily="34" charset="0"/>
                        </a:rPr>
                      </a:br>
                      <a:r>
                        <a:rPr lang="en-ZA" sz="700" b="0" i="0" u="none" strike="noStrike" dirty="0">
                          <a:solidFill>
                            <a:srgbClr val="000000"/>
                          </a:solidFill>
                          <a:effectLst/>
                          <a:latin typeface="Arial" panose="020B0604020202020204" pitchFamily="34" charset="0"/>
                        </a:rPr>
                        <a:t>(Interests and Motives Questionnaire)</a:t>
                      </a:r>
                    </a:p>
                  </a:txBody>
                  <a:tcPr marL="9525" marR="9525" marT="9525"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1480632111"/>
                  </a:ext>
                </a:extLst>
              </a:tr>
              <a:tr h="436963">
                <a:tc>
                  <a:txBody>
                    <a:bodyPr/>
                    <a:lstStyle/>
                    <a:p>
                      <a:pPr algn="ctr" fontAlgn="ctr"/>
                      <a:r>
                        <a:rPr lang="en-ZA" sz="900" b="0" i="0" u="none" strike="noStrike" dirty="0">
                          <a:solidFill>
                            <a:srgbClr val="000000"/>
                          </a:solidFill>
                          <a:effectLst/>
                          <a:latin typeface="Arial" panose="020B0604020202020204" pitchFamily="34" charset="0"/>
                        </a:rPr>
                        <a:t>Emotional Maturity derived from Work Strengths</a:t>
                      </a:r>
                    </a:p>
                  </a:txBody>
                  <a:tcPr marL="9525" marR="9525" marT="9525"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507765987"/>
                  </a:ext>
                </a:extLst>
              </a:tr>
            </a:tbl>
          </a:graphicData>
        </a:graphic>
      </p:graphicFrame>
      <p:graphicFrame>
        <p:nvGraphicFramePr>
          <p:cNvPr id="12" name="Table 11">
            <a:extLst>
              <a:ext uri="{FF2B5EF4-FFF2-40B4-BE49-F238E27FC236}">
                <a16:creationId xmlns:a16="http://schemas.microsoft.com/office/drawing/2014/main" id="{1FC82A24-DA1E-3D46-8DD8-841DB9E7ABC2}"/>
              </a:ext>
            </a:extLst>
          </p:cNvPr>
          <p:cNvGraphicFramePr>
            <a:graphicFrameLocks noGrp="1"/>
          </p:cNvGraphicFramePr>
          <p:nvPr/>
        </p:nvGraphicFramePr>
        <p:xfrm>
          <a:off x="2933750" y="1397603"/>
          <a:ext cx="1811250" cy="2088001"/>
        </p:xfrm>
        <a:graphic>
          <a:graphicData uri="http://schemas.openxmlformats.org/drawingml/2006/table">
            <a:tbl>
              <a:tblPr firstRow="1" bandRow="1">
                <a:tableStyleId>{1FECB4D8-DB02-4DC6-A0A2-4F2EBAE1DC90}</a:tableStyleId>
              </a:tblPr>
              <a:tblGrid>
                <a:gridCol w="1811250">
                  <a:extLst>
                    <a:ext uri="{9D8B030D-6E8A-4147-A177-3AD203B41FA5}">
                      <a16:colId xmlns:a16="http://schemas.microsoft.com/office/drawing/2014/main" val="3286743373"/>
                    </a:ext>
                  </a:extLst>
                </a:gridCol>
              </a:tblGrid>
              <a:tr h="269055">
                <a:tc>
                  <a:txBody>
                    <a:bodyPr/>
                    <a:lstStyle/>
                    <a:p>
                      <a:pPr algn="ctr" fontAlgn="b"/>
                      <a:r>
                        <a:rPr lang="en-ZA" sz="900" u="none" strike="noStrike" dirty="0">
                          <a:effectLst/>
                        </a:rPr>
                        <a:t>Other Sales Roles</a:t>
                      </a:r>
                      <a:endParaRPr lang="en-ZA" sz="900" b="1"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1329173127"/>
                  </a:ext>
                </a:extLst>
              </a:tr>
              <a:tr h="435963">
                <a:tc>
                  <a:txBody>
                    <a:bodyPr/>
                    <a:lstStyle/>
                    <a:p>
                      <a:pPr algn="ctr" fontAlgn="ctr"/>
                      <a:r>
                        <a:rPr lang="en-ZA" sz="900" b="0" i="0" u="none" strike="noStrike" dirty="0">
                          <a:solidFill>
                            <a:srgbClr val="000000"/>
                          </a:solidFill>
                          <a:effectLst/>
                          <a:latin typeface="Arial" panose="020B0604020202020204" pitchFamily="34" charset="0"/>
                        </a:rPr>
                        <a:t>Saville Commercial Strengths</a:t>
                      </a:r>
                    </a:p>
                  </a:txBody>
                  <a:tcPr marL="9525" marR="9525" marT="9525" marB="0" anchor="ctr"/>
                </a:tc>
                <a:extLst>
                  <a:ext uri="{0D108BD9-81ED-4DB2-BD59-A6C34878D82A}">
                    <a16:rowId xmlns:a16="http://schemas.microsoft.com/office/drawing/2014/main" val="2025203733"/>
                  </a:ext>
                </a:extLst>
              </a:tr>
              <a:tr h="511057">
                <a:tc>
                  <a:txBody>
                    <a:bodyPr/>
                    <a:lstStyle/>
                    <a:p>
                      <a:pPr algn="ctr" fontAlgn="ctr"/>
                      <a:r>
                        <a:rPr lang="en-ZA" sz="900" b="0" i="0" u="none" strike="noStrike" dirty="0">
                          <a:solidFill>
                            <a:srgbClr val="000000"/>
                          </a:solidFill>
                          <a:effectLst/>
                          <a:latin typeface="Arial" panose="020B0604020202020204" pitchFamily="34" charset="0"/>
                        </a:rPr>
                        <a:t>cut-e Abilities </a:t>
                      </a:r>
                      <a:br>
                        <a:rPr lang="en-ZA" sz="900" b="0" i="0" u="none" strike="noStrike" dirty="0">
                          <a:solidFill>
                            <a:srgbClr val="000000"/>
                          </a:solidFill>
                          <a:effectLst/>
                          <a:latin typeface="Arial" panose="020B0604020202020204" pitchFamily="34" charset="0"/>
                        </a:rPr>
                      </a:br>
                      <a:r>
                        <a:rPr lang="en-ZA" sz="700" b="0" i="0" u="none" strike="noStrike" dirty="0">
                          <a:solidFill>
                            <a:srgbClr val="000000"/>
                          </a:solidFill>
                          <a:effectLst/>
                          <a:latin typeface="Arial" panose="020B0604020202020204" pitchFamily="34" charset="0"/>
                        </a:rPr>
                        <a:t>(verbal and numerical reasoning; logical thinking; multi-tasking; short-term memory)</a:t>
                      </a:r>
                      <a:endParaRPr lang="en-ZA"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18923865"/>
                  </a:ext>
                </a:extLst>
              </a:tr>
              <a:tr h="435963">
                <a:tc>
                  <a:txBody>
                    <a:bodyPr/>
                    <a:lstStyle/>
                    <a:p>
                      <a:pPr algn="ctr" fontAlgn="ct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1480632111"/>
                  </a:ext>
                </a:extLst>
              </a:tr>
              <a:tr h="435963">
                <a:tc>
                  <a:txBody>
                    <a:bodyPr/>
                    <a:lstStyle/>
                    <a:p>
                      <a:pPr algn="ctr" fontAlgn="ct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507765987"/>
                  </a:ext>
                </a:extLst>
              </a:tr>
            </a:tbl>
          </a:graphicData>
        </a:graphic>
      </p:graphicFrame>
      <p:graphicFrame>
        <p:nvGraphicFramePr>
          <p:cNvPr id="13" name="Table 12">
            <a:extLst>
              <a:ext uri="{FF2B5EF4-FFF2-40B4-BE49-F238E27FC236}">
                <a16:creationId xmlns:a16="http://schemas.microsoft.com/office/drawing/2014/main" id="{55BC9D04-B86F-7D43-A25E-363A18C81BD4}"/>
              </a:ext>
            </a:extLst>
          </p:cNvPr>
          <p:cNvGraphicFramePr>
            <a:graphicFrameLocks noGrp="1"/>
          </p:cNvGraphicFramePr>
          <p:nvPr/>
        </p:nvGraphicFramePr>
        <p:xfrm>
          <a:off x="4927149" y="1397603"/>
          <a:ext cx="1810800" cy="2088000"/>
        </p:xfrm>
        <a:graphic>
          <a:graphicData uri="http://schemas.openxmlformats.org/drawingml/2006/table">
            <a:tbl>
              <a:tblPr firstRow="1" bandRow="1">
                <a:tableStyleId>{10A1B5D5-9B99-4C35-A422-299274C87663}</a:tableStyleId>
              </a:tblPr>
              <a:tblGrid>
                <a:gridCol w="1810800">
                  <a:extLst>
                    <a:ext uri="{9D8B030D-6E8A-4147-A177-3AD203B41FA5}">
                      <a16:colId xmlns:a16="http://schemas.microsoft.com/office/drawing/2014/main" val="2522192122"/>
                    </a:ext>
                  </a:extLst>
                </a:gridCol>
              </a:tblGrid>
              <a:tr h="270123">
                <a:tc>
                  <a:txBody>
                    <a:bodyPr/>
                    <a:lstStyle/>
                    <a:p>
                      <a:pPr algn="ctr" fontAlgn="b"/>
                      <a:r>
                        <a:rPr lang="en-ZA" sz="900" u="none" strike="noStrike" dirty="0">
                          <a:effectLst/>
                        </a:rPr>
                        <a:t>Technical / Apprentices</a:t>
                      </a:r>
                      <a:endParaRPr lang="en-ZA" sz="900" b="1" i="0" u="none" strike="noStrike" dirty="0">
                        <a:solidFill>
                          <a:schemeClr val="bg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29173127"/>
                  </a:ext>
                </a:extLst>
              </a:tr>
              <a:tr h="437692">
                <a:tc>
                  <a:txBody>
                    <a:bodyPr/>
                    <a:lstStyle/>
                    <a:p>
                      <a:pPr algn="ctr" fontAlgn="ctr"/>
                      <a:r>
                        <a:rPr lang="en-ZA" sz="900" u="none" strike="noStrike" dirty="0">
                          <a:effectLst/>
                        </a:rPr>
                        <a:t>Saville Work Strengths</a:t>
                      </a:r>
                      <a:endParaRPr lang="en-ZA"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25203733"/>
                  </a:ext>
                </a:extLst>
              </a:tr>
              <a:tr h="508286">
                <a:tc>
                  <a:txBody>
                    <a:bodyPr/>
                    <a:lstStyle/>
                    <a:p>
                      <a:pPr algn="ctr" fontAlgn="ctr"/>
                      <a:r>
                        <a:rPr lang="en-ZA" sz="900" u="none" strike="noStrike" dirty="0">
                          <a:effectLst/>
                        </a:rPr>
                        <a:t>cut-e Abilities </a:t>
                      </a:r>
                      <a:br>
                        <a:rPr lang="en-ZA" sz="900" u="none" strike="noStrike" dirty="0">
                          <a:effectLst/>
                        </a:rPr>
                      </a:br>
                      <a:r>
                        <a:rPr lang="en-ZA" sz="700" u="none" strike="noStrike" dirty="0">
                          <a:effectLst/>
                        </a:rPr>
                        <a:t>(verbal and numerical reasoning; logical thinking; mechanical-technical understanding; spatial reasoning) </a:t>
                      </a:r>
                      <a:endParaRPr lang="en-ZA" sz="7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18923865"/>
                  </a:ext>
                </a:extLst>
              </a:tr>
              <a:tr h="440266">
                <a:tc>
                  <a:txBody>
                    <a:bodyPr/>
                    <a:lstStyle/>
                    <a:p>
                      <a:pPr algn="ctr" fontAlgn="ctr"/>
                      <a:endParaRPr lang="en-ZA"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80632111"/>
                  </a:ext>
                </a:extLst>
              </a:tr>
              <a:tr h="431633">
                <a:tc>
                  <a:txBody>
                    <a:bodyPr/>
                    <a:lstStyle/>
                    <a:p>
                      <a:pPr algn="ctr" fontAlgn="ctr"/>
                      <a:r>
                        <a:rPr lang="en-ZA" sz="900" u="none" strike="noStrike" dirty="0">
                          <a:effectLst/>
                        </a:rPr>
                        <a:t> </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507765987"/>
                  </a:ext>
                </a:extLst>
              </a:tr>
            </a:tbl>
          </a:graphicData>
        </a:graphic>
      </p:graphicFrame>
      <p:graphicFrame>
        <p:nvGraphicFramePr>
          <p:cNvPr id="17" name="Table 16">
            <a:extLst>
              <a:ext uri="{FF2B5EF4-FFF2-40B4-BE49-F238E27FC236}">
                <a16:creationId xmlns:a16="http://schemas.microsoft.com/office/drawing/2014/main" id="{2BC86218-41D0-C946-8526-507448F5CC2E}"/>
              </a:ext>
            </a:extLst>
          </p:cNvPr>
          <p:cNvGraphicFramePr>
            <a:graphicFrameLocks noGrp="1"/>
          </p:cNvGraphicFramePr>
          <p:nvPr/>
        </p:nvGraphicFramePr>
        <p:xfrm>
          <a:off x="941360" y="3582826"/>
          <a:ext cx="1810800" cy="496076"/>
        </p:xfrm>
        <a:graphic>
          <a:graphicData uri="http://schemas.openxmlformats.org/drawingml/2006/table">
            <a:tbl>
              <a:tblPr bandRow="1">
                <a:tableStyleId>{1E171933-4619-4E11-9A3F-F7608DF75F80}</a:tableStyleId>
              </a:tblPr>
              <a:tblGrid>
                <a:gridCol w="1810800">
                  <a:extLst>
                    <a:ext uri="{9D8B030D-6E8A-4147-A177-3AD203B41FA5}">
                      <a16:colId xmlns:a16="http://schemas.microsoft.com/office/drawing/2014/main" val="2579652089"/>
                    </a:ext>
                  </a:extLst>
                </a:gridCol>
              </a:tblGrid>
              <a:tr h="496076">
                <a:tc>
                  <a:txBody>
                    <a:bodyPr/>
                    <a:lstStyle/>
                    <a:p>
                      <a:pPr algn="ctr" fontAlgn="ctr"/>
                      <a:r>
                        <a:rPr lang="en-ZA" sz="900" b="0" i="0" u="none" strike="noStrike" dirty="0">
                          <a:solidFill>
                            <a:srgbClr val="000000"/>
                          </a:solidFill>
                          <a:effectLst/>
                          <a:latin typeface="Arial" panose="020B0604020202020204" pitchFamily="34" charset="0"/>
                        </a:rPr>
                        <a:t>Organisational Behaviours Index (OBI) Dependability</a:t>
                      </a:r>
                    </a:p>
                  </a:txBody>
                  <a:tcPr marL="4650" marR="4650" marT="4650" marB="0" anchor="ctr">
                    <a:lnR w="12700" cap="flat" cmpd="sng" algn="ctr">
                      <a:solidFill>
                        <a:schemeClr val="accent4"/>
                      </a:solidFill>
                      <a:prstDash val="solid"/>
                      <a:round/>
                      <a:headEnd type="none" w="med" len="med"/>
                      <a:tailEnd type="none" w="med" len="med"/>
                    </a:lnR>
                  </a:tcPr>
                </a:tc>
                <a:extLst>
                  <a:ext uri="{0D108BD9-81ED-4DB2-BD59-A6C34878D82A}">
                    <a16:rowId xmlns:a16="http://schemas.microsoft.com/office/drawing/2014/main" val="2025203733"/>
                  </a:ext>
                </a:extLst>
              </a:tr>
            </a:tbl>
          </a:graphicData>
        </a:graphic>
      </p:graphicFrame>
      <p:graphicFrame>
        <p:nvGraphicFramePr>
          <p:cNvPr id="18" name="Table 17">
            <a:extLst>
              <a:ext uri="{FF2B5EF4-FFF2-40B4-BE49-F238E27FC236}">
                <a16:creationId xmlns:a16="http://schemas.microsoft.com/office/drawing/2014/main" id="{59B88FEE-D072-524D-99D8-63F72535639B}"/>
              </a:ext>
            </a:extLst>
          </p:cNvPr>
          <p:cNvGraphicFramePr>
            <a:graphicFrameLocks noGrp="1"/>
          </p:cNvGraphicFramePr>
          <p:nvPr/>
        </p:nvGraphicFramePr>
        <p:xfrm>
          <a:off x="2933751" y="3582826"/>
          <a:ext cx="1811250" cy="496076"/>
        </p:xfrm>
        <a:graphic>
          <a:graphicData uri="http://schemas.openxmlformats.org/drawingml/2006/table">
            <a:tbl>
              <a:tblPr bandRow="1">
                <a:tableStyleId>{1FECB4D8-DB02-4DC6-A0A2-4F2EBAE1DC90}</a:tableStyleId>
              </a:tblPr>
              <a:tblGrid>
                <a:gridCol w="1811250">
                  <a:extLst>
                    <a:ext uri="{9D8B030D-6E8A-4147-A177-3AD203B41FA5}">
                      <a16:colId xmlns:a16="http://schemas.microsoft.com/office/drawing/2014/main" val="3286743373"/>
                    </a:ext>
                  </a:extLst>
                </a:gridCol>
              </a:tblGrid>
              <a:tr h="496076">
                <a:tc>
                  <a:txBody>
                    <a:bodyPr/>
                    <a:lstStyle/>
                    <a:p>
                      <a:pPr algn="ctr" fontAlgn="ctr"/>
                      <a:r>
                        <a:rPr lang="en-ZA" sz="900" b="0" i="0" u="none" strike="noStrike" dirty="0">
                          <a:solidFill>
                            <a:srgbClr val="000000"/>
                          </a:solidFill>
                          <a:effectLst/>
                          <a:latin typeface="Arial" panose="020B0604020202020204" pitchFamily="34" charset="0"/>
                        </a:rPr>
                        <a:t>Organisational Behaviours Index (OBI) Dependability</a:t>
                      </a:r>
                    </a:p>
                  </a:txBody>
                  <a:tcPr marL="9525" marR="9525" marT="9525" marB="0" anchor="ctr"/>
                </a:tc>
                <a:extLst>
                  <a:ext uri="{0D108BD9-81ED-4DB2-BD59-A6C34878D82A}">
                    <a16:rowId xmlns:a16="http://schemas.microsoft.com/office/drawing/2014/main" val="2025203733"/>
                  </a:ext>
                </a:extLst>
              </a:tr>
            </a:tbl>
          </a:graphicData>
        </a:graphic>
      </p:graphicFrame>
      <p:sp>
        <p:nvSpPr>
          <p:cNvPr id="20" name="TextBox 19">
            <a:extLst>
              <a:ext uri="{FF2B5EF4-FFF2-40B4-BE49-F238E27FC236}">
                <a16:creationId xmlns:a16="http://schemas.microsoft.com/office/drawing/2014/main" id="{06554DD1-6363-734E-853C-80D65BFD6327}"/>
              </a:ext>
            </a:extLst>
          </p:cNvPr>
          <p:cNvSpPr txBox="1"/>
          <p:nvPr/>
        </p:nvSpPr>
        <p:spPr>
          <a:xfrm rot="16200000">
            <a:off x="316530" y="3700058"/>
            <a:ext cx="914033" cy="261610"/>
          </a:xfrm>
          <a:prstGeom prst="rect">
            <a:avLst/>
          </a:prstGeom>
          <a:noFill/>
        </p:spPr>
        <p:txBody>
          <a:bodyPr wrap="none" rtlCol="0">
            <a:spAutoFit/>
          </a:bodyPr>
          <a:lstStyle/>
          <a:p>
            <a:r>
              <a:rPr lang="en-US" sz="1100" b="1" dirty="0">
                <a:latin typeface="+mn-lt"/>
              </a:rPr>
              <a:t>OPTIONAL</a:t>
            </a:r>
          </a:p>
        </p:txBody>
      </p:sp>
      <p:graphicFrame>
        <p:nvGraphicFramePr>
          <p:cNvPr id="21" name="Table 20">
            <a:extLst>
              <a:ext uri="{FF2B5EF4-FFF2-40B4-BE49-F238E27FC236}">
                <a16:creationId xmlns:a16="http://schemas.microsoft.com/office/drawing/2014/main" id="{62D916D2-3AAD-7B4C-97A3-A3B5CBADEAE2}"/>
              </a:ext>
            </a:extLst>
          </p:cNvPr>
          <p:cNvGraphicFramePr>
            <a:graphicFrameLocks noGrp="1"/>
          </p:cNvGraphicFramePr>
          <p:nvPr/>
        </p:nvGraphicFramePr>
        <p:xfrm>
          <a:off x="6918982" y="1397603"/>
          <a:ext cx="1810800" cy="2088000"/>
        </p:xfrm>
        <a:graphic>
          <a:graphicData uri="http://schemas.openxmlformats.org/drawingml/2006/table">
            <a:tbl>
              <a:tblPr firstRow="1" bandRow="1">
                <a:tableStyleId>{9DCAF9ED-07DC-4A11-8D7F-57B35C25682E}</a:tableStyleId>
              </a:tblPr>
              <a:tblGrid>
                <a:gridCol w="1810800">
                  <a:extLst>
                    <a:ext uri="{9D8B030D-6E8A-4147-A177-3AD203B41FA5}">
                      <a16:colId xmlns:a16="http://schemas.microsoft.com/office/drawing/2014/main" val="2522192122"/>
                    </a:ext>
                  </a:extLst>
                </a:gridCol>
              </a:tblGrid>
              <a:tr h="270079">
                <a:tc>
                  <a:txBody>
                    <a:bodyPr/>
                    <a:lstStyle/>
                    <a:p>
                      <a:pPr algn="ctr" fontAlgn="b"/>
                      <a:r>
                        <a:rPr lang="en-ZA" sz="900" u="none" strike="noStrike" dirty="0">
                          <a:effectLst/>
                        </a:rPr>
                        <a:t>Customer/Call Centre</a:t>
                      </a:r>
                      <a:endParaRPr lang="en-ZA" sz="900" b="1" i="0" u="none" strike="noStrike" dirty="0">
                        <a:solidFill>
                          <a:schemeClr val="bg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29173127"/>
                  </a:ext>
                </a:extLst>
              </a:tr>
              <a:tr h="437620">
                <a:tc>
                  <a:txBody>
                    <a:bodyPr/>
                    <a:lstStyle/>
                    <a:p>
                      <a:pPr algn="ctr" fontAlgn="ctr"/>
                      <a:r>
                        <a:rPr lang="en-ZA" sz="900" b="0" i="0" u="none" strike="noStrike">
                          <a:solidFill>
                            <a:srgbClr val="000000"/>
                          </a:solidFill>
                          <a:effectLst/>
                          <a:latin typeface="Arial" panose="020B0604020202020204" pitchFamily="34" charset="0"/>
                        </a:rPr>
                        <a:t>Saville Customer Strengths</a:t>
                      </a:r>
                    </a:p>
                  </a:txBody>
                  <a:tcPr marL="9525" marR="9525" marT="9525" marB="0" anchor="ctr"/>
                </a:tc>
                <a:extLst>
                  <a:ext uri="{0D108BD9-81ED-4DB2-BD59-A6C34878D82A}">
                    <a16:rowId xmlns:a16="http://schemas.microsoft.com/office/drawing/2014/main" val="2025203733"/>
                  </a:ext>
                </a:extLst>
              </a:tr>
              <a:tr h="491283">
                <a:tc>
                  <a:txBody>
                    <a:bodyPr/>
                    <a:lstStyle/>
                    <a:p>
                      <a:pPr algn="ctr" fontAlgn="ctr"/>
                      <a:r>
                        <a:rPr lang="en-ZA" sz="900" b="0" i="0" u="none" strike="noStrike" dirty="0">
                          <a:solidFill>
                            <a:srgbClr val="000000"/>
                          </a:solidFill>
                          <a:effectLst/>
                          <a:latin typeface="Arial" panose="020B0604020202020204" pitchFamily="34" charset="0"/>
                        </a:rPr>
                        <a:t>cut-e Abilities </a:t>
                      </a:r>
                      <a:br>
                        <a:rPr lang="en-ZA" sz="900" b="0" i="0" u="none" strike="noStrike" dirty="0">
                          <a:solidFill>
                            <a:srgbClr val="000000"/>
                          </a:solidFill>
                          <a:effectLst/>
                          <a:latin typeface="Arial" panose="020B0604020202020204" pitchFamily="34" charset="0"/>
                        </a:rPr>
                      </a:br>
                      <a:r>
                        <a:rPr lang="en-ZA" sz="700" b="0" i="0" u="none" strike="noStrike" dirty="0">
                          <a:solidFill>
                            <a:srgbClr val="000000"/>
                          </a:solidFill>
                          <a:effectLst/>
                          <a:latin typeface="Arial" panose="020B0604020202020204" pitchFamily="34" charset="0"/>
                        </a:rPr>
                        <a:t>(verbal and numerical reasoning; logical thinking; multi-tasking; short-term memory; concentration)</a:t>
                      </a:r>
                    </a:p>
                  </a:txBody>
                  <a:tcPr marL="9525" marR="9525" marT="9525" marB="0" anchor="ctr"/>
                </a:tc>
                <a:extLst>
                  <a:ext uri="{0D108BD9-81ED-4DB2-BD59-A6C34878D82A}">
                    <a16:rowId xmlns:a16="http://schemas.microsoft.com/office/drawing/2014/main" val="1118923865"/>
                  </a:ext>
                </a:extLst>
              </a:tr>
              <a:tr h="448824">
                <a:tc>
                  <a:txBody>
                    <a:bodyPr/>
                    <a:lstStyle/>
                    <a:p>
                      <a:pPr algn="ctr" fontAlgn="ctr"/>
                      <a:endParaRPr lang="en-ZA"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80632111"/>
                  </a:ext>
                </a:extLst>
              </a:tr>
              <a:tr h="440194">
                <a:tc>
                  <a:txBody>
                    <a:bodyPr/>
                    <a:lstStyle/>
                    <a:p>
                      <a:pPr algn="ctr" fontAlgn="ctr"/>
                      <a:r>
                        <a:rPr lang="en-ZA" sz="900" u="none" strike="noStrike" dirty="0">
                          <a:effectLst/>
                        </a:rPr>
                        <a:t> </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507765987"/>
                  </a:ext>
                </a:extLst>
              </a:tr>
            </a:tbl>
          </a:graphicData>
        </a:graphic>
      </p:graphicFrame>
      <p:graphicFrame>
        <p:nvGraphicFramePr>
          <p:cNvPr id="24" name="Table 23">
            <a:extLst>
              <a:ext uri="{FF2B5EF4-FFF2-40B4-BE49-F238E27FC236}">
                <a16:creationId xmlns:a16="http://schemas.microsoft.com/office/drawing/2014/main" id="{F97F5621-19C2-1749-8B06-5CCDA9B5139A}"/>
              </a:ext>
            </a:extLst>
          </p:cNvPr>
          <p:cNvGraphicFramePr>
            <a:graphicFrameLocks noGrp="1"/>
          </p:cNvGraphicFramePr>
          <p:nvPr/>
        </p:nvGraphicFramePr>
        <p:xfrm>
          <a:off x="4927149" y="3582826"/>
          <a:ext cx="1810800" cy="496076"/>
        </p:xfrm>
        <a:graphic>
          <a:graphicData uri="http://schemas.openxmlformats.org/drawingml/2006/table">
            <a:tbl>
              <a:tblPr bandRow="1">
                <a:tableStyleId>{10A1B5D5-9B99-4C35-A422-299274C87663}</a:tableStyleId>
              </a:tblPr>
              <a:tblGrid>
                <a:gridCol w="1810800">
                  <a:extLst>
                    <a:ext uri="{9D8B030D-6E8A-4147-A177-3AD203B41FA5}">
                      <a16:colId xmlns:a16="http://schemas.microsoft.com/office/drawing/2014/main" val="2579652089"/>
                    </a:ext>
                  </a:extLst>
                </a:gridCol>
              </a:tblGrid>
              <a:tr h="496076">
                <a:tc>
                  <a:txBody>
                    <a:bodyPr/>
                    <a:lstStyle/>
                    <a:p>
                      <a:pPr algn="ctr" fontAlgn="ctr"/>
                      <a:r>
                        <a:rPr lang="en-ZA" sz="900" u="none" strike="noStrike" dirty="0">
                          <a:effectLst/>
                        </a:rPr>
                        <a:t>Organisational Behaviours Index (OBI) Dependability</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2025203733"/>
                  </a:ext>
                </a:extLst>
              </a:tr>
            </a:tbl>
          </a:graphicData>
        </a:graphic>
      </p:graphicFrame>
      <p:graphicFrame>
        <p:nvGraphicFramePr>
          <p:cNvPr id="25" name="Table 24">
            <a:extLst>
              <a:ext uri="{FF2B5EF4-FFF2-40B4-BE49-F238E27FC236}">
                <a16:creationId xmlns:a16="http://schemas.microsoft.com/office/drawing/2014/main" id="{7B33ACB7-D1E7-BC47-B36A-4170D0D15E2C}"/>
              </a:ext>
            </a:extLst>
          </p:cNvPr>
          <p:cNvGraphicFramePr>
            <a:graphicFrameLocks noGrp="1"/>
          </p:cNvGraphicFramePr>
          <p:nvPr/>
        </p:nvGraphicFramePr>
        <p:xfrm>
          <a:off x="6918982" y="3582826"/>
          <a:ext cx="1810800" cy="496076"/>
        </p:xfrm>
        <a:graphic>
          <a:graphicData uri="http://schemas.openxmlformats.org/drawingml/2006/table">
            <a:tbl>
              <a:tblPr bandRow="1">
                <a:tableStyleId>{9DCAF9ED-07DC-4A11-8D7F-57B35C25682E}</a:tableStyleId>
              </a:tblPr>
              <a:tblGrid>
                <a:gridCol w="1810800">
                  <a:extLst>
                    <a:ext uri="{9D8B030D-6E8A-4147-A177-3AD203B41FA5}">
                      <a16:colId xmlns:a16="http://schemas.microsoft.com/office/drawing/2014/main" val="2579652089"/>
                    </a:ext>
                  </a:extLst>
                </a:gridCol>
              </a:tblGrid>
              <a:tr h="496076">
                <a:tc>
                  <a:txBody>
                    <a:bodyPr/>
                    <a:lstStyle/>
                    <a:p>
                      <a:pPr algn="ctr" fontAlgn="ctr"/>
                      <a:r>
                        <a:rPr lang="en-ZA" sz="900" u="none" strike="noStrike" dirty="0">
                          <a:effectLst/>
                        </a:rPr>
                        <a:t>Organisational Behaviours Index (OBI) Dependability</a:t>
                      </a:r>
                      <a:endParaRPr lang="en-ZA" sz="900" b="0" i="0" u="none" strike="noStrike" dirty="0">
                        <a:solidFill>
                          <a:srgbClr val="000000"/>
                        </a:solidFill>
                        <a:effectLst/>
                        <a:latin typeface="Arial" panose="020B0604020202020204" pitchFamily="34" charset="0"/>
                      </a:endParaRPr>
                    </a:p>
                  </a:txBody>
                  <a:tcPr marL="4650" marR="4650" marT="4650" marB="0" anchor="ctr"/>
                </a:tc>
                <a:extLst>
                  <a:ext uri="{0D108BD9-81ED-4DB2-BD59-A6C34878D82A}">
                    <a16:rowId xmlns:a16="http://schemas.microsoft.com/office/drawing/2014/main" val="2025203733"/>
                  </a:ext>
                </a:extLst>
              </a:tr>
            </a:tbl>
          </a:graphicData>
        </a:graphic>
      </p:graphicFrame>
      <p:sp>
        <p:nvSpPr>
          <p:cNvPr id="34" name="TextBox 33">
            <a:extLst>
              <a:ext uri="{FF2B5EF4-FFF2-40B4-BE49-F238E27FC236}">
                <a16:creationId xmlns:a16="http://schemas.microsoft.com/office/drawing/2014/main" id="{1AEC7151-071A-C24C-B64B-F3E13BEAE7EE}"/>
              </a:ext>
            </a:extLst>
          </p:cNvPr>
          <p:cNvSpPr txBox="1"/>
          <p:nvPr/>
        </p:nvSpPr>
        <p:spPr>
          <a:xfrm>
            <a:off x="4139037" y="4768608"/>
            <a:ext cx="2860078" cy="184666"/>
          </a:xfrm>
          <a:prstGeom prst="rect">
            <a:avLst/>
          </a:prstGeom>
          <a:noFill/>
        </p:spPr>
        <p:txBody>
          <a:bodyPr wrap="none" rtlCol="0">
            <a:spAutoFit/>
          </a:bodyPr>
          <a:lstStyle/>
          <a:p>
            <a:pPr algn="r"/>
            <a:r>
              <a:rPr lang="en-US" sz="600" dirty="0">
                <a:solidFill>
                  <a:schemeClr val="bg2">
                    <a:lumMod val="50000"/>
                  </a:schemeClr>
                </a:solidFill>
                <a:latin typeface="+mn-lt"/>
              </a:rPr>
              <a:t>Costs exclude VAT and any implementation costs or pre-paid volume discount</a:t>
            </a:r>
          </a:p>
        </p:txBody>
      </p:sp>
    </p:spTree>
    <p:extLst>
      <p:ext uri="{BB962C8B-B14F-4D97-AF65-F5344CB8AC3E}">
        <p14:creationId xmlns:p14="http://schemas.microsoft.com/office/powerpoint/2010/main" val="715961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044079" y="-71121"/>
            <a:ext cx="2632561" cy="4675393"/>
          </a:xfrm>
          <a:prstGeom prst="roundRect">
            <a:avLst>
              <a:gd name="adj" fmla="val 2580"/>
            </a:avLst>
          </a:prstGeom>
          <a:solidFill>
            <a:srgbClr val="DB2F4D"/>
          </a:solidFill>
          <a:ln>
            <a:solidFill>
              <a:srgbClr val="DB2F4D"/>
            </a:solidFill>
          </a:ln>
        </p:spPr>
        <p:style>
          <a:lnRef idx="2">
            <a:schemeClr val="accent3"/>
          </a:lnRef>
          <a:fillRef idx="1">
            <a:schemeClr val="lt1"/>
          </a:fillRef>
          <a:effectRef idx="0">
            <a:schemeClr val="accent3"/>
          </a:effectRef>
          <a:fontRef idx="minor">
            <a:schemeClr val="dk1"/>
          </a:fontRef>
        </p:style>
        <p:txBody>
          <a:bodyPr rtlCol="0" anchor="ctr"/>
          <a:lstStyle/>
          <a:p>
            <a:endParaRPr lang="en-US" sz="1800" dirty="0">
              <a:solidFill>
                <a:srgbClr val="003D58"/>
              </a:solidFill>
            </a:endParaRPr>
          </a:p>
        </p:txBody>
      </p:sp>
      <p:pic>
        <p:nvPicPr>
          <p:cNvPr id="13" name="Picture 12"/>
          <p:cNvPicPr>
            <a:picLocks noChangeAspect="1"/>
          </p:cNvPicPr>
          <p:nvPr/>
        </p:nvPicPr>
        <p:blipFill>
          <a:blip r:embed="rId2" cstate="email">
            <a:alphaModFix amt="49000"/>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96647" y="-1339523"/>
            <a:ext cx="3712330" cy="2804987"/>
          </a:xfrm>
          <a:prstGeom prst="rect">
            <a:avLst/>
          </a:prstGeom>
        </p:spPr>
      </p:pic>
      <p:sp>
        <p:nvSpPr>
          <p:cNvPr id="2" name="Title 1"/>
          <p:cNvSpPr>
            <a:spLocks noGrp="1"/>
          </p:cNvSpPr>
          <p:nvPr>
            <p:ph type="title"/>
          </p:nvPr>
        </p:nvSpPr>
        <p:spPr>
          <a:xfrm>
            <a:off x="1485546" y="250031"/>
            <a:ext cx="5868945" cy="701279"/>
          </a:xfrm>
        </p:spPr>
        <p:txBody>
          <a:bodyPr>
            <a:noAutofit/>
          </a:bodyPr>
          <a:lstStyle/>
          <a:p>
            <a:r>
              <a:rPr lang="en-GB" sz="2000"/>
              <a:t>Intelligent </a:t>
            </a:r>
            <a:r>
              <a:rPr lang="en-GB" sz="2000" b="1"/>
              <a:t>Talent Match R</a:t>
            </a:r>
            <a:r>
              <a:rPr lang="en-GB" sz="2000" b="1">
                <a:latin typeface="Helvetica Neue"/>
                <a:cs typeface="Helvetica Neue"/>
              </a:rPr>
              <a:t>eports</a:t>
            </a:r>
            <a:endParaRPr lang="en-GB" sz="2000" b="1" dirty="0">
              <a:latin typeface="Helvetica Neue"/>
              <a:cs typeface="Helvetica Neue"/>
            </a:endParaRPr>
          </a:p>
        </p:txBody>
      </p:sp>
      <p:sp>
        <p:nvSpPr>
          <p:cNvPr id="10" name="Content Placeholder 6"/>
          <p:cNvSpPr txBox="1">
            <a:spLocks/>
          </p:cNvSpPr>
          <p:nvPr/>
        </p:nvSpPr>
        <p:spPr bwMode="auto">
          <a:xfrm>
            <a:off x="6208750" y="2161379"/>
            <a:ext cx="2115257" cy="2363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noAutofit/>
          </a:bodyPr>
          <a:lstStyle>
            <a:lvl1pPr marL="228598" indent="-228598" algn="l" rtl="0" eaLnBrk="1" fontAlgn="base" hangingPunct="1">
              <a:spcBef>
                <a:spcPts val="1800"/>
              </a:spcBef>
              <a:spcAft>
                <a:spcPct val="0"/>
              </a:spcAft>
              <a:buClr>
                <a:schemeClr val="accent1"/>
              </a:buClr>
              <a:buSzPct val="100000"/>
              <a:buFont typeface="Wingdings 2" charset="0"/>
              <a:buChar char="¡"/>
              <a:defRPr sz="2000" kern="1200">
                <a:solidFill>
                  <a:srgbClr val="003D58"/>
                </a:solidFill>
                <a:latin typeface="Helvetica Neue"/>
                <a:ea typeface="ＭＳ Ｐゴシック" charset="0"/>
                <a:cs typeface="Helvetica Neue"/>
              </a:defRPr>
            </a:lvl1pPr>
            <a:lvl2pPr marL="457198" indent="-228598" algn="l" rtl="0" eaLnBrk="1" fontAlgn="base" hangingPunct="1">
              <a:spcBef>
                <a:spcPts val="600"/>
              </a:spcBef>
              <a:spcAft>
                <a:spcPct val="0"/>
              </a:spcAft>
              <a:buClr>
                <a:srgbClr val="929CA4"/>
              </a:buClr>
              <a:buSzPct val="100000"/>
              <a:buFont typeface="Wingdings 2" charset="0"/>
              <a:buChar char="¡"/>
              <a:defRPr kern="1200">
                <a:solidFill>
                  <a:srgbClr val="003D58"/>
                </a:solidFill>
                <a:latin typeface="Helvetica Neue"/>
                <a:ea typeface="ＭＳ Ｐゴシック" charset="0"/>
                <a:cs typeface="Helvetica Neue"/>
              </a:defRPr>
            </a:lvl2pPr>
            <a:lvl3pPr marL="685796" indent="-228598" algn="l" rtl="0" eaLnBrk="1" fontAlgn="base" hangingPunct="1">
              <a:spcBef>
                <a:spcPts val="600"/>
              </a:spcBef>
              <a:spcAft>
                <a:spcPct val="0"/>
              </a:spcAft>
              <a:buClr>
                <a:schemeClr val="accent1"/>
              </a:buClr>
              <a:buSzPct val="100000"/>
              <a:buFont typeface="Wingdings 2" charset="0"/>
              <a:buChar char="¡"/>
              <a:defRPr kern="1200">
                <a:solidFill>
                  <a:srgbClr val="003D58"/>
                </a:solidFill>
                <a:latin typeface="Helvetica Neue"/>
                <a:ea typeface="ＭＳ Ｐゴシック" charset="0"/>
                <a:cs typeface="Helvetica Neue"/>
              </a:defRPr>
            </a:lvl3pPr>
            <a:lvl4pPr marL="914395" indent="-228598" algn="l" rtl="0" eaLnBrk="1" fontAlgn="base" hangingPunct="1">
              <a:spcBef>
                <a:spcPts val="600"/>
              </a:spcBef>
              <a:spcAft>
                <a:spcPct val="0"/>
              </a:spcAft>
              <a:buClr>
                <a:srgbClr val="929CA4"/>
              </a:buClr>
              <a:buSzPct val="100000"/>
              <a:buFont typeface="Wingdings 2" charset="0"/>
              <a:buChar char="¡"/>
              <a:defRPr kern="1200">
                <a:solidFill>
                  <a:srgbClr val="003D58"/>
                </a:solidFill>
                <a:latin typeface="Helvetica Neue"/>
                <a:ea typeface="ＭＳ Ｐゴシック" charset="0"/>
                <a:cs typeface="Helvetica Neue"/>
              </a:defRPr>
            </a:lvl4pPr>
            <a:lvl5pPr marL="1142993" indent="-228598" algn="l" rtl="0" eaLnBrk="1" fontAlgn="base" hangingPunct="1">
              <a:spcBef>
                <a:spcPts val="600"/>
              </a:spcBef>
              <a:spcAft>
                <a:spcPct val="0"/>
              </a:spcAft>
              <a:buClr>
                <a:schemeClr val="accent1"/>
              </a:buClr>
              <a:buSzPct val="100000"/>
              <a:buFont typeface="Wingdings 2" charset="0"/>
              <a:buChar char="¡"/>
              <a:defRPr kern="1200">
                <a:solidFill>
                  <a:srgbClr val="003D58"/>
                </a:solidFill>
                <a:latin typeface="Helvetica Neue"/>
                <a:ea typeface="ＭＳ Ｐゴシック" charset="0"/>
                <a:cs typeface="Helvetica Neue"/>
              </a:defRPr>
            </a:lvl5pPr>
            <a:lvl6pPr marL="1377942" indent="-228598" algn="l" defTabSz="914395" rtl="0" eaLnBrk="1" latinLnBrk="0" hangingPunct="1">
              <a:spcBef>
                <a:spcPct val="20000"/>
              </a:spcBef>
              <a:buClr>
                <a:schemeClr val="accent1">
                  <a:lumMod val="50000"/>
                </a:schemeClr>
              </a:buClr>
              <a:buFont typeface="Wingdings 2" pitchFamily="18" charset="2"/>
              <a:buChar char=""/>
              <a:defRPr lang="en-US" sz="1800" b="0" i="0" kern="1200" dirty="0" smtClean="0">
                <a:solidFill>
                  <a:srgbClr val="003C58"/>
                </a:solidFill>
                <a:latin typeface="Helvetica Neue"/>
                <a:ea typeface="+mn-ea"/>
                <a:cs typeface="Helvetica Neue"/>
              </a:defRPr>
            </a:lvl6pPr>
            <a:lvl7pPr marL="1603366" indent="-228598" algn="l" defTabSz="914395" rtl="0" eaLnBrk="1" latinLnBrk="0" hangingPunct="1">
              <a:spcBef>
                <a:spcPct val="20000"/>
              </a:spcBef>
              <a:buClr>
                <a:schemeClr val="accent1"/>
              </a:buClr>
              <a:buFont typeface="Wingdings 2" pitchFamily="18" charset="2"/>
              <a:buChar char=""/>
              <a:defRPr lang="en-US" sz="1800" b="0" i="0" kern="1200" dirty="0" smtClean="0">
                <a:solidFill>
                  <a:srgbClr val="003C58"/>
                </a:solidFill>
                <a:latin typeface="Helvetica Neue"/>
                <a:ea typeface="+mn-ea"/>
                <a:cs typeface="Helvetica Neue"/>
              </a:defRPr>
            </a:lvl7pPr>
            <a:lvl8pPr marL="1830377" indent="-228598" algn="l" defTabSz="914395" rtl="0" eaLnBrk="1" latinLnBrk="0" hangingPunct="1">
              <a:spcBef>
                <a:spcPct val="20000"/>
              </a:spcBef>
              <a:buClr>
                <a:schemeClr val="accent1">
                  <a:lumMod val="50000"/>
                </a:schemeClr>
              </a:buClr>
              <a:buFont typeface="Wingdings 2" pitchFamily="18" charset="2"/>
              <a:buChar char=""/>
              <a:defRPr lang="en-US" sz="1800" b="0" i="0" kern="1200" dirty="0" smtClean="0">
                <a:solidFill>
                  <a:srgbClr val="003C58"/>
                </a:solidFill>
                <a:latin typeface="Helvetica Neue"/>
                <a:ea typeface="+mn-ea"/>
                <a:cs typeface="Helvetica Neue"/>
              </a:defRPr>
            </a:lvl8pPr>
            <a:lvl9pPr marL="2057388" indent="-228598" algn="l" defTabSz="914395" rtl="0" eaLnBrk="1" latinLnBrk="0" hangingPunct="1">
              <a:spcBef>
                <a:spcPct val="20000"/>
              </a:spcBef>
              <a:buClr>
                <a:schemeClr val="accent1"/>
              </a:buClr>
              <a:buFont typeface="Wingdings 2" pitchFamily="18" charset="2"/>
              <a:buChar char=""/>
              <a:defRPr lang="en-US" sz="1800" b="0" i="0" kern="1200" dirty="0">
                <a:solidFill>
                  <a:srgbClr val="003C58"/>
                </a:solidFill>
                <a:latin typeface="Helvetica Neue"/>
                <a:ea typeface="+mn-ea"/>
                <a:cs typeface="Helvetica Neue"/>
              </a:defRPr>
            </a:lvl9pPr>
          </a:lstStyle>
          <a:p>
            <a:pPr marL="34529" lvl="1" indent="0">
              <a:buNone/>
            </a:pPr>
            <a:r>
              <a:rPr lang="en-GB" sz="1125" dirty="0">
                <a:solidFill>
                  <a:prstClr val="white"/>
                </a:solidFill>
              </a:rPr>
              <a:t>Fully integrated</a:t>
            </a:r>
          </a:p>
          <a:p>
            <a:pPr marL="34529" lvl="1" indent="0">
              <a:buNone/>
            </a:pPr>
            <a:r>
              <a:rPr lang="en-GB" sz="1125" dirty="0">
                <a:solidFill>
                  <a:prstClr val="white"/>
                </a:solidFill>
              </a:rPr>
              <a:t>Aligned to your competencies</a:t>
            </a:r>
          </a:p>
          <a:p>
            <a:pPr marL="34529" lvl="1" indent="0">
              <a:buNone/>
            </a:pPr>
            <a:r>
              <a:rPr lang="en-GB" sz="1125" dirty="0">
                <a:solidFill>
                  <a:prstClr val="white"/>
                </a:solidFill>
              </a:rPr>
              <a:t>Available immediately </a:t>
            </a:r>
          </a:p>
          <a:p>
            <a:pPr marL="34529" lvl="1" indent="0">
              <a:buNone/>
            </a:pPr>
            <a:r>
              <a:rPr lang="en-GB" sz="1125" dirty="0">
                <a:solidFill>
                  <a:prstClr val="white"/>
                </a:solidFill>
              </a:rPr>
              <a:t>Customisable</a:t>
            </a:r>
          </a:p>
          <a:p>
            <a:pPr marL="34529" lvl="1" indent="0">
              <a:buNone/>
            </a:pPr>
            <a:r>
              <a:rPr lang="en-GB" sz="1125" dirty="0">
                <a:solidFill>
                  <a:prstClr val="white"/>
                </a:solidFill>
              </a:rPr>
              <a:t>Recommendations based on consistent, validated logic</a:t>
            </a:r>
          </a:p>
          <a:p>
            <a:pPr marL="34529" lvl="1" indent="0">
              <a:buNone/>
            </a:pPr>
            <a:r>
              <a:rPr lang="en-GB" sz="1125" dirty="0">
                <a:solidFill>
                  <a:prstClr val="white"/>
                </a:solidFill>
              </a:rPr>
              <a:t>Integrate off-line information</a:t>
            </a:r>
          </a:p>
          <a:p>
            <a:pPr marL="34529" lvl="1" indent="0">
              <a:buNone/>
            </a:pPr>
            <a:r>
              <a:rPr lang="en-GB" sz="1125" dirty="0">
                <a:solidFill>
                  <a:prstClr val="white"/>
                </a:solidFill>
              </a:rPr>
              <a:t>Include Competency based interview guide and Personal development tips.</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b="-1839"/>
          <a:stretch/>
        </p:blipFill>
        <p:spPr>
          <a:xfrm>
            <a:off x="6286009" y="250031"/>
            <a:ext cx="2177122" cy="1783420"/>
          </a:xfrm>
          <a:prstGeom prst="roundRect">
            <a:avLst>
              <a:gd name="adj" fmla="val 5365"/>
            </a:avLst>
          </a:prstGeom>
          <a:solidFill>
            <a:srgbClr val="FFFFFF">
              <a:shade val="85000"/>
            </a:srgbClr>
          </a:solidFill>
          <a:ln>
            <a:noFill/>
          </a:ln>
          <a:effectLst>
            <a:reflection blurRad="12700" endPos="0" dist="5000" dir="5400000" sy="-100000" algn="bl" rotWithShape="0"/>
          </a:effectLst>
        </p:spPr>
      </p:pic>
      <p:sp>
        <p:nvSpPr>
          <p:cNvPr id="4" name="Slide Number Placeholder 3"/>
          <p:cNvSpPr>
            <a:spLocks noGrp="1"/>
          </p:cNvSpPr>
          <p:nvPr>
            <p:ph type="sldNum" sz="quarter" idx="10"/>
          </p:nvPr>
        </p:nvSpPr>
        <p:spPr/>
        <p:txBody>
          <a:bodyPr/>
          <a:lstStyle/>
          <a:p>
            <a:pPr>
              <a:defRPr/>
            </a:pPr>
            <a:r>
              <a:rPr lang="en-GB"/>
              <a:t>PAGE </a:t>
            </a:r>
            <a:fld id="{92D704C7-2600-C44E-9A7D-90C6D410B52F}" type="slidenum">
              <a:rPr lang="en-GB" smtClean="0"/>
              <a:pPr>
                <a:defRPr/>
              </a:pPr>
              <a:t>29</a:t>
            </a:fld>
            <a:endParaRPr lang="en-GB" dirty="0"/>
          </a:p>
        </p:txBody>
      </p:sp>
      <p:pic>
        <p:nvPicPr>
          <p:cNvPr id="11" name="Picture 10">
            <a:extLst>
              <a:ext uri="{FF2B5EF4-FFF2-40B4-BE49-F238E27FC236}">
                <a16:creationId xmlns:a16="http://schemas.microsoft.com/office/drawing/2014/main" id="{8F0AB0D1-6782-8040-8979-5709B0143823}"/>
              </a:ext>
            </a:extLst>
          </p:cNvPr>
          <p:cNvPicPr>
            <a:picLocks noChangeAspect="1"/>
          </p:cNvPicPr>
          <p:nvPr/>
        </p:nvPicPr>
        <p:blipFill>
          <a:blip r:embed="rId4"/>
          <a:stretch>
            <a:fillRect/>
          </a:stretch>
        </p:blipFill>
        <p:spPr>
          <a:xfrm>
            <a:off x="1582783" y="1326327"/>
            <a:ext cx="3073854" cy="3198569"/>
          </a:xfrm>
          <a:prstGeom prst="rect">
            <a:avLst/>
          </a:prstGeom>
        </p:spPr>
      </p:pic>
      <p:pic>
        <p:nvPicPr>
          <p:cNvPr id="15" name="Picture 14">
            <a:extLst>
              <a:ext uri="{FF2B5EF4-FFF2-40B4-BE49-F238E27FC236}">
                <a16:creationId xmlns:a16="http://schemas.microsoft.com/office/drawing/2014/main" id="{FB52086F-04E0-9F43-8B4F-3DC19CEF6D09}"/>
              </a:ext>
            </a:extLst>
          </p:cNvPr>
          <p:cNvPicPr>
            <a:picLocks noChangeAspect="1"/>
          </p:cNvPicPr>
          <p:nvPr/>
        </p:nvPicPr>
        <p:blipFill rotWithShape="1">
          <a:blip r:embed="rId5"/>
          <a:srcRect l="17952" t="42022" r="52909" b="40604"/>
          <a:stretch/>
        </p:blipFill>
        <p:spPr>
          <a:xfrm>
            <a:off x="1582783" y="1076294"/>
            <a:ext cx="593150" cy="250033"/>
          </a:xfrm>
          <a:prstGeom prst="rect">
            <a:avLst/>
          </a:prstGeom>
        </p:spPr>
      </p:pic>
    </p:spTree>
    <p:extLst>
      <p:ext uri="{BB962C8B-B14F-4D97-AF65-F5344CB8AC3E}">
        <p14:creationId xmlns:p14="http://schemas.microsoft.com/office/powerpoint/2010/main" val="153189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global </a:t>
            </a:r>
            <a:r>
              <a:rPr lang="en-GB" b="1" dirty="0"/>
              <a:t>network</a:t>
            </a:r>
            <a:endParaRPr lang="en-US" b="1" dirty="0"/>
          </a:p>
        </p:txBody>
      </p:sp>
      <p:pic>
        <p:nvPicPr>
          <p:cNvPr id="7" name="Content Placeholder 6"/>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a:stretch/>
        </p:blipFill>
        <p:spPr>
          <a:xfrm>
            <a:off x="1404802" y="1131526"/>
            <a:ext cx="5681798" cy="3004291"/>
          </a:xfrm>
        </p:spPr>
      </p:pic>
      <p:sp>
        <p:nvSpPr>
          <p:cNvPr id="4" name="Slide Number Placeholder 3"/>
          <p:cNvSpPr>
            <a:spLocks noGrp="1"/>
          </p:cNvSpPr>
          <p:nvPr>
            <p:ph type="sldNum" sz="quarter" idx="11"/>
          </p:nvPr>
        </p:nvSpPr>
        <p:spPr/>
        <p:txBody>
          <a:bodyPr/>
          <a:lstStyle/>
          <a:p>
            <a:r>
              <a:rPr lang="en-GB"/>
              <a:t>PAGE </a:t>
            </a:r>
            <a:fld id="{CA0E158F-36BB-4448-BD17-99892819D07B}" type="slidenum">
              <a:rPr lang="en-GB" smtClean="0"/>
              <a:pPr/>
              <a:t>3</a:t>
            </a:fld>
            <a:endParaRPr lang="en-GB" dirty="0"/>
          </a:p>
        </p:txBody>
      </p:sp>
      <p:sp>
        <p:nvSpPr>
          <p:cNvPr id="8" name="TextBox 7"/>
          <p:cNvSpPr txBox="1"/>
          <p:nvPr/>
        </p:nvSpPr>
        <p:spPr>
          <a:xfrm>
            <a:off x="1745066" y="4135817"/>
            <a:ext cx="5684435" cy="461665"/>
          </a:xfrm>
          <a:prstGeom prst="rect">
            <a:avLst/>
          </a:prstGeom>
          <a:noFill/>
        </p:spPr>
        <p:txBody>
          <a:bodyPr wrap="square" rtlCol="0">
            <a:spAutoFit/>
          </a:bodyPr>
          <a:lstStyle/>
          <a:p>
            <a:r>
              <a:rPr lang="en-US" sz="1200" dirty="0">
                <a:latin typeface="Helvetica Neue" charset="0"/>
                <a:ea typeface="Helvetica Neue" charset="0"/>
                <a:cs typeface="Helvetica Neue" charset="0"/>
              </a:rPr>
              <a:t>Head Quartered in the USA and South Africa, we have significant international experience in the design, implementation and delivery of assessment services. </a:t>
            </a:r>
          </a:p>
        </p:txBody>
      </p:sp>
    </p:spTree>
    <p:extLst>
      <p:ext uri="{BB962C8B-B14F-4D97-AF65-F5344CB8AC3E}">
        <p14:creationId xmlns:p14="http://schemas.microsoft.com/office/powerpoint/2010/main" val="414366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Talent Match </a:t>
            </a:r>
            <a:r>
              <a:rPr lang="en-US" b="1" dirty="0">
                <a:latin typeface="Helvetica Neue"/>
                <a:cs typeface="Helvetica Neue"/>
              </a:rPr>
              <a:t>Report contents</a:t>
            </a:r>
          </a:p>
        </p:txBody>
      </p:sp>
      <p:graphicFrame>
        <p:nvGraphicFramePr>
          <p:cNvPr id="4" name="Content Placeholder 3"/>
          <p:cNvGraphicFramePr>
            <a:graphicFrameLocks noGrp="1"/>
          </p:cNvGraphicFramePr>
          <p:nvPr>
            <p:ph sz="quarter" idx="10"/>
          </p:nvPr>
        </p:nvGraphicFramePr>
        <p:xfrm>
          <a:off x="457199" y="1088523"/>
          <a:ext cx="7780493" cy="3231650"/>
        </p:xfrm>
        <a:graphic>
          <a:graphicData uri="http://schemas.openxmlformats.org/drawingml/2006/table">
            <a:tbl>
              <a:tblPr firstRow="1" bandRow="1">
                <a:tableStyleId>{7E9639D4-E3E2-4D34-9284-5A2195B3D0D7}</a:tableStyleId>
              </a:tblPr>
              <a:tblGrid>
                <a:gridCol w="2994433">
                  <a:extLst>
                    <a:ext uri="{9D8B030D-6E8A-4147-A177-3AD203B41FA5}">
                      <a16:colId xmlns:a16="http://schemas.microsoft.com/office/drawing/2014/main" val="20000"/>
                    </a:ext>
                  </a:extLst>
                </a:gridCol>
                <a:gridCol w="957212">
                  <a:extLst>
                    <a:ext uri="{9D8B030D-6E8A-4147-A177-3AD203B41FA5}">
                      <a16:colId xmlns:a16="http://schemas.microsoft.com/office/drawing/2014/main" val="20001"/>
                    </a:ext>
                  </a:extLst>
                </a:gridCol>
                <a:gridCol w="957212">
                  <a:extLst>
                    <a:ext uri="{9D8B030D-6E8A-4147-A177-3AD203B41FA5}">
                      <a16:colId xmlns:a16="http://schemas.microsoft.com/office/drawing/2014/main" val="20002"/>
                    </a:ext>
                  </a:extLst>
                </a:gridCol>
                <a:gridCol w="957212">
                  <a:extLst>
                    <a:ext uri="{9D8B030D-6E8A-4147-A177-3AD203B41FA5}">
                      <a16:colId xmlns:a16="http://schemas.microsoft.com/office/drawing/2014/main" val="20003"/>
                    </a:ext>
                  </a:extLst>
                </a:gridCol>
                <a:gridCol w="957212">
                  <a:extLst>
                    <a:ext uri="{9D8B030D-6E8A-4147-A177-3AD203B41FA5}">
                      <a16:colId xmlns:a16="http://schemas.microsoft.com/office/drawing/2014/main" val="20004"/>
                    </a:ext>
                  </a:extLst>
                </a:gridCol>
                <a:gridCol w="957212">
                  <a:extLst>
                    <a:ext uri="{9D8B030D-6E8A-4147-A177-3AD203B41FA5}">
                      <a16:colId xmlns:a16="http://schemas.microsoft.com/office/drawing/2014/main" val="20005"/>
                    </a:ext>
                  </a:extLst>
                </a:gridCol>
              </a:tblGrid>
              <a:tr h="825545">
                <a:tc>
                  <a:txBody>
                    <a:bodyPr/>
                    <a:lstStyle/>
                    <a:p>
                      <a:endParaRPr lang="en-US" sz="900" dirty="0"/>
                    </a:p>
                  </a:txBody>
                  <a:tcPr marL="68580" marR="68580" marT="34290" marB="3429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noFill/>
                  </a:tcPr>
                </a:tc>
                <a:tc>
                  <a:txBody>
                    <a:bodyPr/>
                    <a:lstStyle/>
                    <a:p>
                      <a:pPr algn="l"/>
                      <a:r>
                        <a:rPr lang="en-US" sz="900" dirty="0">
                          <a:solidFill>
                            <a:srgbClr val="003D58"/>
                          </a:solidFill>
                        </a:rPr>
                        <a:t>Comparative Merit List and group report</a:t>
                      </a:r>
                    </a:p>
                  </a:txBody>
                  <a:tcPr marL="68580" marR="68580" marT="34290" marB="34290" vert="vert270" anchor="ctr">
                    <a:lnL>
                      <a:noFill/>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l"/>
                      <a:r>
                        <a:rPr lang="en-US" sz="900" dirty="0">
                          <a:solidFill>
                            <a:srgbClr val="003D58"/>
                          </a:solidFill>
                        </a:rPr>
                        <a:t>TMR Line Manager report</a:t>
                      </a:r>
                    </a:p>
                  </a:txBody>
                  <a:tcPr marL="68580" marR="68580" marT="34290" marB="34290" vert="vert270" anchor="ctr">
                    <a:lnL>
                      <a:noFill/>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l"/>
                      <a:r>
                        <a:rPr lang="en-US" sz="900" dirty="0">
                          <a:solidFill>
                            <a:srgbClr val="003D58"/>
                          </a:solidFill>
                        </a:rPr>
                        <a:t>TMR Development report</a:t>
                      </a:r>
                    </a:p>
                  </a:txBody>
                  <a:tcPr marL="68580" marR="68580" marT="34290" marB="34290" vert="vert270" anchor="ctr">
                    <a:lnL>
                      <a:noFill/>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03D58"/>
                          </a:solidFill>
                        </a:rPr>
                        <a:t>TMR Selection report</a:t>
                      </a:r>
                      <a:r>
                        <a:rPr lang="en-US" sz="900" baseline="0" dirty="0">
                          <a:solidFill>
                            <a:srgbClr val="003D58"/>
                          </a:solidFill>
                        </a:rPr>
                        <a:t> with summary</a:t>
                      </a:r>
                      <a:endParaRPr lang="en-US" sz="900" dirty="0">
                        <a:solidFill>
                          <a:srgbClr val="003D58"/>
                        </a:solidFill>
                      </a:endParaRPr>
                    </a:p>
                  </a:txBody>
                  <a:tcPr marL="68580" marR="68580" marT="34290" marB="34290" vert="vert270" anchor="ctr">
                    <a:lnL>
                      <a:noFill/>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l"/>
                      <a:r>
                        <a:rPr lang="en-US" sz="900" dirty="0">
                          <a:solidFill>
                            <a:srgbClr val="003D58"/>
                          </a:solidFill>
                        </a:rPr>
                        <a:t>Fully integrated report</a:t>
                      </a:r>
                    </a:p>
                  </a:txBody>
                  <a:tcPr marL="68580" marR="68580" marT="34290" marB="34290" vert="vert270" anchor="ctr">
                    <a:lnL>
                      <a:noFill/>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286035">
                <a:tc>
                  <a:txBody>
                    <a:bodyPr/>
                    <a:lstStyle/>
                    <a:p>
                      <a:r>
                        <a:rPr lang="en-US" sz="1100" dirty="0"/>
                        <a:t>Overall</a:t>
                      </a:r>
                      <a:r>
                        <a:rPr lang="en-US" sz="1100" baseline="0" dirty="0"/>
                        <a:t> Talent-Match score</a:t>
                      </a:r>
                      <a:endParaRPr lang="en-US" sz="1100" dirty="0"/>
                    </a:p>
                  </a:txBody>
                  <a:tcPr marL="68580" marR="68580" marT="34290" marB="34290" anchor="ctr">
                    <a:lnL w="12700" cap="flat" cmpd="sng" algn="ctr">
                      <a:noFill/>
                      <a:prstDash val="solid"/>
                    </a:lnL>
                    <a:lnR w="12700" cap="flat" cmpd="sng" algn="ctr">
                      <a:noFill/>
                      <a:prstDash val="solid"/>
                      <a:round/>
                      <a:headEnd type="none" w="med" len="med"/>
                      <a:tailEnd type="none" w="med" len="med"/>
                    </a:lnR>
                    <a:lnT w="12700" cap="flat" cmpd="sng" algn="ctr">
                      <a:noFill/>
                      <a:prstDash val="soli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lnR>
                    <a:lnT w="12700" cap="flat" cmpd="sng" algn="ctr">
                      <a:noFill/>
                      <a:prstDash val="soli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286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Detailed competency scores</a:t>
                      </a:r>
                    </a:p>
                  </a:txBody>
                  <a:tcPr marL="68580" marR="68580" marT="34290" marB="34290" anchor="ctr">
                    <a:lnL w="12700" cap="flat" cmpd="sng" algn="ctr">
                      <a:noFill/>
                      <a:prstDash val="soli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286035">
                <a:tc>
                  <a:txBody>
                    <a:bodyPr/>
                    <a:lstStyle/>
                    <a:p>
                      <a:r>
                        <a:rPr lang="en-US" sz="1100" dirty="0"/>
                        <a:t>Fit against company</a:t>
                      </a:r>
                      <a:r>
                        <a:rPr lang="en-US" sz="1100" baseline="0" dirty="0"/>
                        <a:t> </a:t>
                      </a:r>
                      <a:r>
                        <a:rPr lang="en-US" sz="1100" dirty="0"/>
                        <a:t>models </a:t>
                      </a:r>
                    </a:p>
                  </a:txBody>
                  <a:tcPr marL="68580" marR="68580" marT="34290" marB="34290" anchor="ctr">
                    <a:lnL w="12700" cap="flat" cmpd="sng" algn="ctr">
                      <a:noFill/>
                      <a:prstDash val="soli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286035">
                <a:tc>
                  <a:txBody>
                    <a:bodyPr/>
                    <a:lstStyle/>
                    <a:p>
                      <a:r>
                        <a:rPr lang="en-US" sz="1100" dirty="0"/>
                        <a:t>Summary strength &amp; development areas</a:t>
                      </a:r>
                    </a:p>
                  </a:txBody>
                  <a:tcPr marL="68580" marR="68580" marT="34290" marB="34290" anchor="ctr">
                    <a:lnL w="12700" cap="flat" cmpd="sng" algn="ctr">
                      <a:noFill/>
                      <a:prstDash val="soli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286035">
                <a:tc>
                  <a:txBody>
                    <a:bodyPr/>
                    <a:lstStyle/>
                    <a:p>
                      <a:r>
                        <a:rPr lang="en-US" sz="1100" dirty="0"/>
                        <a:t>Selection</a:t>
                      </a:r>
                      <a:r>
                        <a:rPr lang="en-US" sz="1100" baseline="0" dirty="0"/>
                        <a:t> i</a:t>
                      </a:r>
                      <a:r>
                        <a:rPr lang="en-US" sz="1100" dirty="0"/>
                        <a:t>nterview questions</a:t>
                      </a:r>
                    </a:p>
                  </a:txBody>
                  <a:tcPr marL="68580" marR="68580" marT="34290" marB="34290" anchor="ctr">
                    <a:lnL w="12700" cap="flat" cmpd="sng" algn="ctr">
                      <a:noFill/>
                      <a:prstDash val="soli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286035">
                <a:tc>
                  <a:txBody>
                    <a:bodyPr/>
                    <a:lstStyle/>
                    <a:p>
                      <a:r>
                        <a:rPr lang="en-US" sz="1100" dirty="0"/>
                        <a:t>Personal development tips</a:t>
                      </a:r>
                    </a:p>
                  </a:txBody>
                  <a:tcPr marL="68580" marR="68580" marT="34290" marB="34290" anchor="ctr">
                    <a:lnL w="12700" cap="flat" cmpd="sng" algn="ctr">
                      <a:noFill/>
                      <a:prstDash val="soli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r h="286035">
                <a:tc>
                  <a:txBody>
                    <a:bodyPr/>
                    <a:lstStyle/>
                    <a:p>
                      <a:r>
                        <a:rPr lang="en-US" sz="1100" dirty="0"/>
                        <a:t>Application form information</a:t>
                      </a:r>
                    </a:p>
                  </a:txBody>
                  <a:tcPr marL="68580" marR="68580" marT="34290" marB="34290" anchor="ctr">
                    <a:lnL w="12700" cap="flat" cmpd="sng" algn="ctr">
                      <a:noFill/>
                      <a:prstDash val="soli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lnR>
                    <a:lnT w="12700" cap="flat" cmpd="sng" algn="ctr">
                      <a:solidFill>
                        <a:srgbClr val="CACFD3"/>
                      </a:solidFill>
                      <a:prstDash val="sysDash"/>
                      <a:round/>
                      <a:headEnd type="none" w="med" len="med"/>
                      <a:tailEnd type="none" w="med" len="med"/>
                    </a:lnT>
                    <a:lnB w="12700" cap="flat" cmpd="sng" algn="ctr">
                      <a:solidFill>
                        <a:srgbClr val="CACFD3"/>
                      </a:solid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7"/>
                  </a:ext>
                </a:extLst>
              </a:tr>
              <a:tr h="388620">
                <a:tc>
                  <a:txBody>
                    <a:bodyPr/>
                    <a:lstStyle/>
                    <a:p>
                      <a:r>
                        <a:rPr lang="en-US" sz="1100" dirty="0"/>
                        <a:t>Consultant written narrative summary</a:t>
                      </a:r>
                      <a:r>
                        <a:rPr lang="en-US" sz="1100" baseline="0" dirty="0"/>
                        <a:t> and recommendation</a:t>
                      </a:r>
                      <a:endParaRPr lang="en-US" sz="1100" dirty="0"/>
                    </a:p>
                  </a:txBody>
                  <a:tcPr marL="68580" marR="68580" marT="34290" marB="34290" anchor="ctr">
                    <a:lnL w="12700" cap="flat" cmpd="sng" algn="ctr">
                      <a:noFill/>
                      <a:prstDash val="soli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D3"/>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lnR>
                    <a:lnT w="12700" cap="flat" cmpd="sng" algn="ctr">
                      <a:solidFill>
                        <a:srgbClr val="CACFD3"/>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393475" y="4347740"/>
            <a:ext cx="5741798" cy="219291"/>
          </a:xfrm>
          <a:prstGeom prst="rect">
            <a:avLst/>
          </a:prstGeom>
          <a:noFill/>
        </p:spPr>
        <p:txBody>
          <a:bodyPr wrap="square" rtlCol="0">
            <a:spAutoFit/>
          </a:bodyPr>
          <a:lstStyle/>
          <a:p>
            <a:pPr algn="l"/>
            <a:r>
              <a:rPr lang="en-GB" sz="825" b="1" dirty="0">
                <a:solidFill>
                  <a:schemeClr val="accent5"/>
                </a:solidFill>
                <a:latin typeface="+mn-lt"/>
              </a:rPr>
              <a:t>All reports are customisable and fully branded</a:t>
            </a:r>
          </a:p>
        </p:txBody>
      </p:sp>
      <p:pic>
        <p:nvPicPr>
          <p:cNvPr id="7" name="Picture 6"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796167" y="1952326"/>
            <a:ext cx="244268" cy="244268"/>
          </a:xfrm>
          <a:prstGeom prst="rect">
            <a:avLst/>
          </a:prstGeom>
        </p:spPr>
      </p:pic>
      <p:pic>
        <p:nvPicPr>
          <p:cNvPr id="8" name="Picture 7"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53045" y="1952326"/>
            <a:ext cx="244268" cy="244268"/>
          </a:xfrm>
          <a:prstGeom prst="rect">
            <a:avLst/>
          </a:prstGeom>
        </p:spPr>
      </p:pic>
      <p:pic>
        <p:nvPicPr>
          <p:cNvPr id="10" name="Picture 9"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724363" y="1952326"/>
            <a:ext cx="244268" cy="244268"/>
          </a:xfrm>
          <a:prstGeom prst="rect">
            <a:avLst/>
          </a:prstGeom>
        </p:spPr>
      </p:pic>
      <p:pic>
        <p:nvPicPr>
          <p:cNvPr id="11" name="Picture 10"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43873" y="1952326"/>
            <a:ext cx="244268" cy="244268"/>
          </a:xfrm>
          <a:prstGeom prst="rect">
            <a:avLst/>
          </a:prstGeom>
        </p:spPr>
      </p:pic>
      <p:pic>
        <p:nvPicPr>
          <p:cNvPr id="12" name="Picture 11"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796167" y="2233593"/>
            <a:ext cx="244268" cy="244268"/>
          </a:xfrm>
          <a:prstGeom prst="rect">
            <a:avLst/>
          </a:prstGeom>
        </p:spPr>
      </p:pic>
      <p:pic>
        <p:nvPicPr>
          <p:cNvPr id="13" name="Picture 12"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53045" y="2233593"/>
            <a:ext cx="244268" cy="244268"/>
          </a:xfrm>
          <a:prstGeom prst="rect">
            <a:avLst/>
          </a:prstGeom>
        </p:spPr>
      </p:pic>
      <p:pic>
        <p:nvPicPr>
          <p:cNvPr id="14" name="Picture 13"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688777" y="2233593"/>
            <a:ext cx="244268" cy="244268"/>
          </a:xfrm>
          <a:prstGeom prst="rect">
            <a:avLst/>
          </a:prstGeom>
        </p:spPr>
      </p:pic>
      <p:pic>
        <p:nvPicPr>
          <p:cNvPr id="15" name="Picture 14"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724363" y="2233593"/>
            <a:ext cx="244268" cy="244268"/>
          </a:xfrm>
          <a:prstGeom prst="rect">
            <a:avLst/>
          </a:prstGeom>
        </p:spPr>
      </p:pic>
      <p:pic>
        <p:nvPicPr>
          <p:cNvPr id="16" name="Picture 15"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43873" y="2233593"/>
            <a:ext cx="244268" cy="244268"/>
          </a:xfrm>
          <a:prstGeom prst="rect">
            <a:avLst/>
          </a:prstGeom>
        </p:spPr>
      </p:pic>
      <p:pic>
        <p:nvPicPr>
          <p:cNvPr id="17" name="Picture 16"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796167" y="2521252"/>
            <a:ext cx="244268" cy="244268"/>
          </a:xfrm>
          <a:prstGeom prst="rect">
            <a:avLst/>
          </a:prstGeom>
        </p:spPr>
      </p:pic>
      <p:pic>
        <p:nvPicPr>
          <p:cNvPr id="18" name="Picture 17"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53045" y="2521252"/>
            <a:ext cx="244268" cy="244268"/>
          </a:xfrm>
          <a:prstGeom prst="rect">
            <a:avLst/>
          </a:prstGeom>
        </p:spPr>
      </p:pic>
      <p:pic>
        <p:nvPicPr>
          <p:cNvPr id="19" name="Picture 18"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688777" y="2521252"/>
            <a:ext cx="244268" cy="244268"/>
          </a:xfrm>
          <a:prstGeom prst="rect">
            <a:avLst/>
          </a:prstGeom>
        </p:spPr>
      </p:pic>
      <p:pic>
        <p:nvPicPr>
          <p:cNvPr id="20" name="Picture 19"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724363" y="2521252"/>
            <a:ext cx="244268" cy="244268"/>
          </a:xfrm>
          <a:prstGeom prst="rect">
            <a:avLst/>
          </a:prstGeom>
        </p:spPr>
      </p:pic>
      <p:pic>
        <p:nvPicPr>
          <p:cNvPr id="21" name="Picture 20"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43873" y="2521252"/>
            <a:ext cx="244268" cy="244268"/>
          </a:xfrm>
          <a:prstGeom prst="rect">
            <a:avLst/>
          </a:prstGeom>
        </p:spPr>
      </p:pic>
      <p:pic>
        <p:nvPicPr>
          <p:cNvPr id="23" name="Picture 22"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53045" y="2810265"/>
            <a:ext cx="244268" cy="244268"/>
          </a:xfrm>
          <a:prstGeom prst="rect">
            <a:avLst/>
          </a:prstGeom>
        </p:spPr>
      </p:pic>
      <p:pic>
        <p:nvPicPr>
          <p:cNvPr id="24" name="Picture 23"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688777" y="2810265"/>
            <a:ext cx="244268" cy="244268"/>
          </a:xfrm>
          <a:prstGeom prst="rect">
            <a:avLst/>
          </a:prstGeom>
        </p:spPr>
      </p:pic>
      <p:pic>
        <p:nvPicPr>
          <p:cNvPr id="25" name="Picture 24"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724363" y="2810265"/>
            <a:ext cx="244268" cy="244268"/>
          </a:xfrm>
          <a:prstGeom prst="rect">
            <a:avLst/>
          </a:prstGeom>
        </p:spPr>
      </p:pic>
      <p:pic>
        <p:nvPicPr>
          <p:cNvPr id="26" name="Picture 25"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43873" y="2810265"/>
            <a:ext cx="244268" cy="244268"/>
          </a:xfrm>
          <a:prstGeom prst="rect">
            <a:avLst/>
          </a:prstGeom>
        </p:spPr>
      </p:pic>
      <p:pic>
        <p:nvPicPr>
          <p:cNvPr id="30" name="Picture 29"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724363" y="3097924"/>
            <a:ext cx="244268" cy="244268"/>
          </a:xfrm>
          <a:prstGeom prst="rect">
            <a:avLst/>
          </a:prstGeom>
        </p:spPr>
      </p:pic>
      <p:pic>
        <p:nvPicPr>
          <p:cNvPr id="34" name="Picture 33"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688777" y="3379191"/>
            <a:ext cx="244268" cy="244268"/>
          </a:xfrm>
          <a:prstGeom prst="rect">
            <a:avLst/>
          </a:prstGeom>
        </p:spPr>
      </p:pic>
      <p:pic>
        <p:nvPicPr>
          <p:cNvPr id="41" name="Picture 40"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43873" y="3668204"/>
            <a:ext cx="244268" cy="244268"/>
          </a:xfrm>
          <a:prstGeom prst="rect">
            <a:avLst/>
          </a:prstGeom>
        </p:spPr>
      </p:pic>
      <p:pic>
        <p:nvPicPr>
          <p:cNvPr id="45" name="Picture 44"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724363" y="4010808"/>
            <a:ext cx="244268" cy="244268"/>
          </a:xfrm>
          <a:prstGeom prst="rect">
            <a:avLst/>
          </a:prstGeom>
        </p:spPr>
      </p:pic>
      <p:pic>
        <p:nvPicPr>
          <p:cNvPr id="46" name="Picture 45"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43873" y="4010808"/>
            <a:ext cx="244268" cy="244268"/>
          </a:xfrm>
          <a:prstGeom prst="rect">
            <a:avLst/>
          </a:prstGeom>
        </p:spPr>
      </p:pic>
      <p:pic>
        <p:nvPicPr>
          <p:cNvPr id="31" name="Picture 30"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796167" y="3668204"/>
            <a:ext cx="244268" cy="244268"/>
          </a:xfrm>
          <a:prstGeom prst="rect">
            <a:avLst/>
          </a:prstGeom>
        </p:spPr>
      </p:pic>
      <p:pic>
        <p:nvPicPr>
          <p:cNvPr id="35" name="Picture 34"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53045" y="3668204"/>
            <a:ext cx="244268" cy="244268"/>
          </a:xfrm>
          <a:prstGeom prst="rect">
            <a:avLst/>
          </a:prstGeom>
        </p:spPr>
      </p:pic>
      <p:pic>
        <p:nvPicPr>
          <p:cNvPr id="36" name="Picture 35" descr="up_right-512.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724363" y="3668204"/>
            <a:ext cx="244268" cy="244268"/>
          </a:xfrm>
          <a:prstGeom prst="rect">
            <a:avLst/>
          </a:prstGeom>
        </p:spPr>
      </p:pic>
      <p:sp>
        <p:nvSpPr>
          <p:cNvPr id="6" name="Slide Number Placeholder 5"/>
          <p:cNvSpPr>
            <a:spLocks noGrp="1"/>
          </p:cNvSpPr>
          <p:nvPr>
            <p:ph type="sldNum" sz="quarter" idx="11"/>
          </p:nvPr>
        </p:nvSpPr>
        <p:spPr/>
        <p:txBody>
          <a:bodyPr/>
          <a:lstStyle/>
          <a:p>
            <a:pPr>
              <a:defRPr/>
            </a:pPr>
            <a:r>
              <a:rPr lang="en-GB"/>
              <a:t>PAGE </a:t>
            </a:r>
            <a:fld id="{CA0E158F-36BB-4448-BD17-99892819D07B}" type="slidenum">
              <a:rPr lang="en-GB" smtClean="0"/>
              <a:pPr>
                <a:defRPr/>
              </a:pPr>
              <a:t>30</a:t>
            </a:fld>
            <a:endParaRPr lang="en-GB" dirty="0"/>
          </a:p>
        </p:txBody>
      </p:sp>
    </p:spTree>
    <p:extLst>
      <p:ext uri="{BB962C8B-B14F-4D97-AF65-F5344CB8AC3E}">
        <p14:creationId xmlns:p14="http://schemas.microsoft.com/office/powerpoint/2010/main" val="42330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report using </a:t>
            </a:r>
            <a:r>
              <a:rPr lang="en-US" b="1" dirty="0"/>
              <a:t>composite values </a:t>
            </a:r>
            <a:r>
              <a:rPr lang="en-US" dirty="0"/>
              <a:t>based on mapping to company competencies</a:t>
            </a:r>
          </a:p>
        </p:txBody>
      </p:sp>
      <p:pic>
        <p:nvPicPr>
          <p:cNvPr id="4" name="Content Placeholder 3"/>
          <p:cNvPicPr>
            <a:picLocks noGrp="1" noChangeAspect="1"/>
          </p:cNvPicPr>
          <p:nvPr>
            <p:ph sz="quarter" idx="10"/>
          </p:nvPr>
        </p:nvPicPr>
        <p:blipFill rotWithShape="1">
          <a:blip r:embed="rId2">
            <a:extLst>
              <a:ext uri="{28A0092B-C50C-407E-A947-70E740481C1C}">
                <a14:useLocalDpi xmlns:a14="http://schemas.microsoft.com/office/drawing/2010/main"/>
              </a:ext>
            </a:extLst>
          </a:blip>
          <a:srcRect t="15967"/>
          <a:stretch/>
        </p:blipFill>
        <p:spPr>
          <a:xfrm>
            <a:off x="1892924" y="1285592"/>
            <a:ext cx="4254378" cy="3164906"/>
          </a:xfrm>
        </p:spPr>
      </p:pic>
      <p:sp>
        <p:nvSpPr>
          <p:cNvPr id="3" name="Slide Number Placeholder 2"/>
          <p:cNvSpPr>
            <a:spLocks noGrp="1"/>
          </p:cNvSpPr>
          <p:nvPr>
            <p:ph type="sldNum" sz="quarter" idx="11"/>
          </p:nvPr>
        </p:nvSpPr>
        <p:spPr/>
        <p:txBody>
          <a:bodyPr/>
          <a:lstStyle/>
          <a:p>
            <a:pPr>
              <a:defRPr/>
            </a:pPr>
            <a:r>
              <a:rPr lang="en-GB" dirty="0"/>
              <a:t>PAGE </a:t>
            </a:r>
            <a:fld id="{CA0E158F-36BB-4448-BD17-99892819D07B}" type="slidenum">
              <a:rPr lang="en-GB" smtClean="0"/>
              <a:pPr>
                <a:defRPr/>
              </a:pPr>
              <a:t>31</a:t>
            </a:fld>
            <a:endParaRPr lang="en-GB" dirty="0"/>
          </a:p>
        </p:txBody>
      </p:sp>
    </p:spTree>
    <p:extLst>
      <p:ext uri="{BB962C8B-B14F-4D97-AF65-F5344CB8AC3E}">
        <p14:creationId xmlns:p14="http://schemas.microsoft.com/office/powerpoint/2010/main" val="15719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Example of a </a:t>
            </a:r>
            <a:r>
              <a:rPr lang="en-GB" b="1" dirty="0"/>
              <a:t>integrated succession </a:t>
            </a:r>
            <a:r>
              <a:rPr lang="en-GB" dirty="0"/>
              <a:t>report</a:t>
            </a:r>
          </a:p>
        </p:txBody>
      </p:sp>
      <p:sp>
        <p:nvSpPr>
          <p:cNvPr id="3" name="Slide Number Placeholder 2"/>
          <p:cNvSpPr>
            <a:spLocks noGrp="1"/>
          </p:cNvSpPr>
          <p:nvPr>
            <p:ph type="sldNum" sz="quarter" idx="10"/>
          </p:nvPr>
        </p:nvSpPr>
        <p:spPr/>
        <p:txBody>
          <a:bodyPr/>
          <a:lstStyle/>
          <a:p>
            <a:r>
              <a:rPr lang="en-GB" dirty="0"/>
              <a:t>PAGE </a:t>
            </a:r>
            <a:fld id="{CA0E158F-36BB-4448-BD17-99892819D07B}" type="slidenum">
              <a:rPr lang="en-GB" smtClean="0"/>
              <a:pPr/>
              <a:t>32</a:t>
            </a:fld>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55676" y="1161837"/>
            <a:ext cx="4555671" cy="3836026"/>
          </a:xfrm>
          <a:prstGeom prst="rect">
            <a:avLst/>
          </a:prstGeom>
        </p:spPr>
      </p:pic>
    </p:spTree>
    <p:extLst>
      <p:ext uri="{BB962C8B-B14F-4D97-AF65-F5344CB8AC3E}">
        <p14:creationId xmlns:p14="http://schemas.microsoft.com/office/powerpoint/2010/main" val="118796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latin typeface="Helvetica Neue"/>
                <a:cs typeface="Helvetica Neue"/>
              </a:rPr>
            </a:br>
            <a:r>
              <a:rPr lang="en-GB" dirty="0">
                <a:latin typeface="Helvetica Neue"/>
                <a:cs typeface="Helvetica Neue"/>
              </a:rPr>
              <a:t>Example</a:t>
            </a:r>
            <a:r>
              <a:rPr lang="en-GB" b="1" dirty="0">
                <a:latin typeface="Helvetica Neue"/>
                <a:cs typeface="Helvetica Neue"/>
              </a:rPr>
              <a:t> Merit</a:t>
            </a:r>
            <a:r>
              <a:rPr lang="en-GB" dirty="0"/>
              <a:t> List</a:t>
            </a:r>
            <a:br>
              <a:rPr lang="en-GB" dirty="0"/>
            </a:br>
            <a:r>
              <a:rPr lang="en-ZA" sz="1650" dirty="0"/>
              <a:t>Rank order and compare candidates in large volume projects</a:t>
            </a:r>
            <a:br>
              <a:rPr lang="en-ZA" dirty="0"/>
            </a:br>
            <a:endParaRPr lang="en-GB" dirty="0"/>
          </a:p>
        </p:txBody>
      </p:sp>
      <p:pic>
        <p:nvPicPr>
          <p:cNvPr id="6" name="Content Placeholder 5" descr="Voila_Capture2014-07-15_10-26-56_AM.png"/>
          <p:cNvPicPr>
            <a:picLocks noGrp="1" noChangeAspect="1"/>
          </p:cNvPicPr>
          <p:nvPr>
            <p:ph sz="quarter" idx="10"/>
          </p:nvPr>
        </p:nvPicPr>
        <p:blipFill>
          <a:blip r:embed="rId2" cstate="email">
            <a:extLst>
              <a:ext uri="{28A0092B-C50C-407E-A947-70E740481C1C}">
                <a14:useLocalDpi xmlns:a14="http://schemas.microsoft.com/office/drawing/2010/main"/>
              </a:ext>
            </a:extLst>
          </a:blip>
          <a:srcRect t="-7864" b="-7864"/>
          <a:stretch>
            <a:fillRect/>
          </a:stretch>
        </p:blipFill>
        <p:spPr/>
      </p:pic>
      <p:sp>
        <p:nvSpPr>
          <p:cNvPr id="4" name="Slide Number Placeholder 3"/>
          <p:cNvSpPr>
            <a:spLocks noGrp="1"/>
          </p:cNvSpPr>
          <p:nvPr>
            <p:ph type="sldNum" sz="quarter" idx="11"/>
          </p:nvPr>
        </p:nvSpPr>
        <p:spPr/>
        <p:txBody>
          <a:bodyPr/>
          <a:lstStyle/>
          <a:p>
            <a:pPr>
              <a:defRPr/>
            </a:pPr>
            <a:r>
              <a:rPr lang="en-GB"/>
              <a:t>PAGE </a:t>
            </a:r>
            <a:fld id="{CA0E158F-36BB-4448-BD17-99892819D07B}" type="slidenum">
              <a:rPr lang="en-GB" smtClean="0"/>
              <a:pPr>
                <a:defRPr/>
              </a:pPr>
              <a:t>33</a:t>
            </a:fld>
            <a:endParaRPr lang="en-GB" dirty="0"/>
          </a:p>
        </p:txBody>
      </p:sp>
    </p:spTree>
    <p:extLst>
      <p:ext uri="{BB962C8B-B14F-4D97-AF65-F5344CB8AC3E}">
        <p14:creationId xmlns:p14="http://schemas.microsoft.com/office/powerpoint/2010/main" val="349289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8AA923E-B2A6-984E-911F-A72754CF182B}"/>
              </a:ext>
            </a:extLst>
          </p:cNvPr>
          <p:cNvSpPr txBox="1">
            <a:spLocks/>
          </p:cNvSpPr>
          <p:nvPr/>
        </p:nvSpPr>
        <p:spPr bwMode="auto">
          <a:xfrm>
            <a:off x="2708999" y="3197853"/>
            <a:ext cx="5572990" cy="701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0" i="0" kern="1200">
                <a:solidFill>
                  <a:srgbClr val="003D58"/>
                </a:solidFill>
                <a:latin typeface="Helvetica Neue" panose="02000503000000020004" pitchFamily="2" charset="0"/>
                <a:ea typeface="Helvetica Neue" panose="02000503000000020004" pitchFamily="2" charset="0"/>
                <a:cs typeface="Helvetica Neue" panose="02000503000000020004" pitchFamily="2" charset="0"/>
              </a:defRPr>
            </a:lvl1pPr>
            <a:lvl2pPr algn="l" rtl="0" eaLnBrk="1" fontAlgn="base" hangingPunct="1">
              <a:spcBef>
                <a:spcPct val="0"/>
              </a:spcBef>
              <a:spcAft>
                <a:spcPct val="0"/>
              </a:spcAft>
              <a:defRPr sz="2000">
                <a:solidFill>
                  <a:srgbClr val="003D58"/>
                </a:solidFill>
                <a:latin typeface="Helvetica Neue Light" charset="0"/>
                <a:ea typeface="ＭＳ Ｐゴシック" charset="0"/>
              </a:defRPr>
            </a:lvl2pPr>
            <a:lvl3pPr algn="l" rtl="0" eaLnBrk="1" fontAlgn="base" hangingPunct="1">
              <a:spcBef>
                <a:spcPct val="0"/>
              </a:spcBef>
              <a:spcAft>
                <a:spcPct val="0"/>
              </a:spcAft>
              <a:defRPr sz="2000">
                <a:solidFill>
                  <a:srgbClr val="003D58"/>
                </a:solidFill>
                <a:latin typeface="Helvetica Neue Light" charset="0"/>
                <a:ea typeface="ＭＳ Ｐゴシック" charset="0"/>
              </a:defRPr>
            </a:lvl3pPr>
            <a:lvl4pPr algn="l" rtl="0" eaLnBrk="1" fontAlgn="base" hangingPunct="1">
              <a:spcBef>
                <a:spcPct val="0"/>
              </a:spcBef>
              <a:spcAft>
                <a:spcPct val="0"/>
              </a:spcAft>
              <a:defRPr sz="2000">
                <a:solidFill>
                  <a:srgbClr val="003D58"/>
                </a:solidFill>
                <a:latin typeface="Helvetica Neue Light" charset="0"/>
                <a:ea typeface="ＭＳ Ｐゴシック" charset="0"/>
              </a:defRPr>
            </a:lvl4pPr>
            <a:lvl5pPr algn="l" rtl="0" eaLnBrk="1" fontAlgn="base" hangingPunct="1">
              <a:spcBef>
                <a:spcPct val="0"/>
              </a:spcBef>
              <a:spcAft>
                <a:spcPct val="0"/>
              </a:spcAft>
              <a:defRPr sz="2000">
                <a:solidFill>
                  <a:srgbClr val="003D58"/>
                </a:solidFill>
                <a:latin typeface="Helvetica Neue Light" charset="0"/>
                <a:ea typeface="ＭＳ Ｐゴシック" charset="0"/>
              </a:defRPr>
            </a:lvl5pPr>
            <a:lvl6pPr marL="285738" algn="l" rtl="0" eaLnBrk="1" fontAlgn="base" hangingPunct="1">
              <a:spcBef>
                <a:spcPct val="0"/>
              </a:spcBef>
              <a:spcAft>
                <a:spcPct val="0"/>
              </a:spcAft>
              <a:defRPr sz="2000" b="1">
                <a:solidFill>
                  <a:srgbClr val="003D58"/>
                </a:solidFill>
                <a:latin typeface="Helvetica Neue Light" charset="0"/>
                <a:ea typeface="ＭＳ Ｐゴシック" charset="0"/>
              </a:defRPr>
            </a:lvl6pPr>
            <a:lvl7pPr marL="571474" algn="l" rtl="0" eaLnBrk="1" fontAlgn="base" hangingPunct="1">
              <a:spcBef>
                <a:spcPct val="0"/>
              </a:spcBef>
              <a:spcAft>
                <a:spcPct val="0"/>
              </a:spcAft>
              <a:defRPr sz="2000" b="1">
                <a:solidFill>
                  <a:srgbClr val="003D58"/>
                </a:solidFill>
                <a:latin typeface="Helvetica Neue Light" charset="0"/>
                <a:ea typeface="ＭＳ Ｐゴシック" charset="0"/>
              </a:defRPr>
            </a:lvl7pPr>
            <a:lvl8pPr marL="857211" algn="l" rtl="0" eaLnBrk="1" fontAlgn="base" hangingPunct="1">
              <a:spcBef>
                <a:spcPct val="0"/>
              </a:spcBef>
              <a:spcAft>
                <a:spcPct val="0"/>
              </a:spcAft>
              <a:defRPr sz="2000" b="1">
                <a:solidFill>
                  <a:srgbClr val="003D58"/>
                </a:solidFill>
                <a:latin typeface="Helvetica Neue Light" charset="0"/>
                <a:ea typeface="ＭＳ Ｐゴシック" charset="0"/>
              </a:defRPr>
            </a:lvl8pPr>
            <a:lvl9pPr marL="1142948" algn="l" rtl="0" eaLnBrk="1" fontAlgn="base" hangingPunct="1">
              <a:spcBef>
                <a:spcPct val="0"/>
              </a:spcBef>
              <a:spcAft>
                <a:spcPct val="0"/>
              </a:spcAft>
              <a:defRPr sz="2000" b="1">
                <a:solidFill>
                  <a:srgbClr val="003D58"/>
                </a:solidFill>
                <a:latin typeface="Helvetica Neue Light" charset="0"/>
                <a:ea typeface="ＭＳ Ｐゴシック" charset="0"/>
              </a:defRPr>
            </a:lvl9pPr>
          </a:lstStyle>
          <a:p>
            <a:r>
              <a:rPr lang="en-US" b="1" dirty="0"/>
              <a:t>Post-Assessment</a:t>
            </a:r>
          </a:p>
        </p:txBody>
      </p:sp>
    </p:spTree>
    <p:extLst>
      <p:ext uri="{BB962C8B-B14F-4D97-AF65-F5344CB8AC3E}">
        <p14:creationId xmlns:p14="http://schemas.microsoft.com/office/powerpoint/2010/main" val="1063989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79486" y="1849532"/>
            <a:ext cx="504000" cy="504000"/>
          </a:xfrm>
          <a:prstGeom prst="rect">
            <a:avLst/>
          </a:prstGeom>
        </p:spPr>
      </p:pic>
      <p:pic>
        <p:nvPicPr>
          <p:cNvPr id="23" name="Picture 2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914314" y="1849532"/>
            <a:ext cx="504000" cy="504000"/>
          </a:xfrm>
          <a:prstGeom prst="rect">
            <a:avLst/>
          </a:prstGeom>
        </p:spPr>
      </p:pic>
      <p:pic>
        <p:nvPicPr>
          <p:cNvPr id="18" name="Picture 17"/>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200000" flipH="1" flipV="1">
            <a:off x="649142" y="1850041"/>
            <a:ext cx="504000" cy="504000"/>
          </a:xfrm>
          <a:prstGeom prst="rect">
            <a:avLst/>
          </a:prstGeom>
        </p:spPr>
      </p:pic>
      <p:sp>
        <p:nvSpPr>
          <p:cNvPr id="4" name="Title 3"/>
          <p:cNvSpPr>
            <a:spLocks noGrp="1"/>
          </p:cNvSpPr>
          <p:nvPr>
            <p:ph type="title"/>
          </p:nvPr>
        </p:nvSpPr>
        <p:spPr/>
        <p:txBody>
          <a:bodyPr>
            <a:normAutofit/>
          </a:bodyPr>
          <a:lstStyle/>
          <a:p>
            <a:r>
              <a:rPr lang="en-GB" b="1" dirty="0">
                <a:ea typeface="Helvetica Neue" charset="0"/>
                <a:cs typeface="Helvetica Neue" charset="0"/>
              </a:rPr>
              <a:t>Post-assessmen</a:t>
            </a:r>
            <a:r>
              <a:rPr lang="en-GB" dirty="0">
                <a:ea typeface="Helvetica Neue" charset="0"/>
                <a:cs typeface="Helvetica Neue" charset="0"/>
              </a:rPr>
              <a:t>t reporting</a:t>
            </a:r>
          </a:p>
        </p:txBody>
      </p:sp>
      <p:cxnSp>
        <p:nvCxnSpPr>
          <p:cNvPr id="53" name="Straight Arrow Connector 52"/>
          <p:cNvCxnSpPr>
            <a:stCxn id="18" idx="0"/>
            <a:endCxn id="23" idx="1"/>
          </p:cNvCxnSpPr>
          <p:nvPr/>
        </p:nvCxnSpPr>
        <p:spPr>
          <a:xfrm flipV="1">
            <a:off x="1153142" y="2101532"/>
            <a:ext cx="1761172" cy="509"/>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cxnSp>
        <p:nvCxnSpPr>
          <p:cNvPr id="55" name="Straight Arrow Connector 54"/>
          <p:cNvCxnSpPr>
            <a:stCxn id="23" idx="3"/>
            <a:endCxn id="24" idx="1"/>
          </p:cNvCxnSpPr>
          <p:nvPr/>
        </p:nvCxnSpPr>
        <p:spPr>
          <a:xfrm>
            <a:off x="3418314" y="2101532"/>
            <a:ext cx="1761172"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
        <p:nvSpPr>
          <p:cNvPr id="13" name="Slide Number Placeholder 12"/>
          <p:cNvSpPr>
            <a:spLocks noGrp="1"/>
          </p:cNvSpPr>
          <p:nvPr>
            <p:ph type="sldNum" sz="quarter" idx="10"/>
          </p:nvPr>
        </p:nvSpPr>
        <p:spPr/>
        <p:txBody>
          <a:bodyPr/>
          <a:lstStyle/>
          <a:p>
            <a:pPr>
              <a:defRPr/>
            </a:pPr>
            <a:r>
              <a:rPr lang="en-GB" dirty="0"/>
              <a:t>PAGE </a:t>
            </a:r>
            <a:fld id="{4646D39D-72DD-EC43-AE57-0EBBAA7D9A27}" type="slidenum">
              <a:rPr lang="en-GB" smtClean="0"/>
              <a:pPr>
                <a:defRPr/>
              </a:pPr>
              <a:t>35</a:t>
            </a:fld>
            <a:endParaRPr lang="en-GB" dirty="0"/>
          </a:p>
        </p:txBody>
      </p:sp>
      <p:cxnSp>
        <p:nvCxnSpPr>
          <p:cNvPr id="14" name="Straight Arrow Connector 13"/>
          <p:cNvCxnSpPr>
            <a:stCxn id="24" idx="3"/>
            <a:endCxn id="19" idx="1"/>
          </p:cNvCxnSpPr>
          <p:nvPr/>
        </p:nvCxnSpPr>
        <p:spPr>
          <a:xfrm>
            <a:off x="5683486" y="2101532"/>
            <a:ext cx="1612934" cy="0"/>
          </a:xfrm>
          <a:prstGeom prst="straightConnector1">
            <a:avLst/>
          </a:prstGeom>
          <a:ln w="28575">
            <a:solidFill>
              <a:schemeClr val="bg2">
                <a:lumMod val="90000"/>
              </a:schemeClr>
            </a:solidFill>
            <a:tailEnd type="arrow"/>
          </a:ln>
        </p:spPr>
        <p:style>
          <a:lnRef idx="1">
            <a:schemeClr val="accent5"/>
          </a:lnRef>
          <a:fillRef idx="0">
            <a:schemeClr val="accent5"/>
          </a:fillRef>
          <a:effectRef idx="0">
            <a:schemeClr val="accent5"/>
          </a:effectRef>
          <a:fontRef idx="minor">
            <a:schemeClr val="tx1"/>
          </a:fontRef>
        </p:style>
      </p:cxnSp>
      <p:cxnSp>
        <p:nvCxnSpPr>
          <p:cNvPr id="27" name="Straight Arrow Connector 26"/>
          <p:cNvCxnSpPr>
            <a:endCxn id="18" idx="2"/>
          </p:cNvCxnSpPr>
          <p:nvPr/>
        </p:nvCxnSpPr>
        <p:spPr>
          <a:xfrm>
            <a:off x="0" y="2102041"/>
            <a:ext cx="649142" cy="0"/>
          </a:xfrm>
          <a:prstGeom prst="straightConnector1">
            <a:avLst/>
          </a:prstGeom>
          <a:ln w="28575">
            <a:solidFill>
              <a:schemeClr val="tx1"/>
            </a:solidFill>
            <a:tailEnd type="arrow"/>
          </a:ln>
        </p:spPr>
        <p:style>
          <a:lnRef idx="1">
            <a:schemeClr val="accent5"/>
          </a:lnRef>
          <a:fillRef idx="0">
            <a:schemeClr val="accent5"/>
          </a:fillRef>
          <a:effectRef idx="0">
            <a:schemeClr val="accent5"/>
          </a:effectRef>
          <a:fontRef idx="minor">
            <a:schemeClr val="tx1"/>
          </a:fontRef>
        </p:style>
      </p:cxnSp>
      <p:sp>
        <p:nvSpPr>
          <p:cNvPr id="33" name="Content Placeholder 23"/>
          <p:cNvSpPr txBox="1">
            <a:spLocks/>
          </p:cNvSpPr>
          <p:nvPr/>
        </p:nvSpPr>
        <p:spPr bwMode="auto">
          <a:xfrm>
            <a:off x="2789528" y="2765811"/>
            <a:ext cx="1800000" cy="1068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defPPr>
              <a:defRPr lang="en-GB"/>
            </a:defPPr>
            <a:lvl1pPr marL="0" indent="0" algn="l" eaLnBrk="1" hangingPunct="1">
              <a:lnSpc>
                <a:spcPct val="90000"/>
              </a:lnSpc>
              <a:spcBef>
                <a:spcPts val="1350"/>
              </a:spcBef>
              <a:buClr>
                <a:schemeClr val="accent1"/>
              </a:buClr>
              <a:buSzPct val="100000"/>
              <a:buFont typeface="Wingdings 2" charset="0"/>
              <a:buNone/>
              <a:defRPr sz="1100" b="1">
                <a:solidFill>
                  <a:schemeClr val="tx2"/>
                </a:solidFill>
                <a:latin typeface="Helvetica Neue"/>
                <a:cs typeface="Helvetica Neue"/>
              </a:defRPr>
            </a:lvl1pPr>
            <a:lvl2pPr marL="275035" lvl="1" indent="-142868" algn="l" eaLnBrk="1" hangingPunct="1">
              <a:lnSpc>
                <a:spcPct val="90000"/>
              </a:lnSpc>
              <a:spcBef>
                <a:spcPts val="375"/>
              </a:spcBef>
              <a:buClr>
                <a:srgbClr val="929CA4"/>
              </a:buClr>
              <a:buSzPct val="100000"/>
              <a:buFont typeface="Wingdings 2" charset="0"/>
              <a:buChar char="¡"/>
              <a:defRPr sz="1100">
                <a:solidFill>
                  <a:schemeClr val="tx2"/>
                </a:solidFill>
                <a:latin typeface="Helvetica Neue"/>
                <a:cs typeface="Helvetica Neue"/>
              </a:defRPr>
            </a:lvl2pPr>
            <a:lvl3pPr marL="428605" indent="-142868" algn="l" eaLnBrk="1" hangingPunct="1">
              <a:spcBef>
                <a:spcPts val="375"/>
              </a:spcBef>
              <a:buClr>
                <a:schemeClr val="accent1"/>
              </a:buClr>
              <a:buSzPct val="100000"/>
              <a:buFont typeface="Wingdings 2" charset="0"/>
              <a:buChar char="¡"/>
              <a:defRPr sz="1400">
                <a:solidFill>
                  <a:srgbClr val="003D58"/>
                </a:solidFill>
                <a:latin typeface="Helvetica Neue"/>
                <a:cs typeface="Helvetica Neue"/>
              </a:defRPr>
            </a:lvl3pPr>
            <a:lvl4pPr marL="571474" indent="-142868" algn="l" eaLnBrk="1" hangingPunct="1">
              <a:spcBef>
                <a:spcPts val="375"/>
              </a:spcBef>
              <a:buClr>
                <a:srgbClr val="929CA4"/>
              </a:buClr>
              <a:buSzPct val="100000"/>
              <a:buFont typeface="Wingdings 2" charset="0"/>
              <a:buChar char="¡"/>
              <a:defRPr sz="1200">
                <a:solidFill>
                  <a:srgbClr val="003D58"/>
                </a:solidFill>
                <a:latin typeface="Helvetica Neue"/>
                <a:cs typeface="Helvetica Neue"/>
              </a:defRPr>
            </a:lvl4pPr>
            <a:lvl5pPr marL="714342" indent="-142868" algn="l" eaLnBrk="1" hangingPunct="1">
              <a:spcBef>
                <a:spcPts val="375"/>
              </a:spcBef>
              <a:buClr>
                <a:schemeClr val="accent1"/>
              </a:buClr>
              <a:buSzPct val="100000"/>
              <a:buFont typeface="Wingdings 2" charset="0"/>
              <a:buChar char="¡"/>
              <a:defRPr sz="1200">
                <a:solidFill>
                  <a:srgbClr val="003D58"/>
                </a:solidFill>
                <a:latin typeface="Helvetica Neue"/>
                <a:cs typeface="Helvetica Neue"/>
              </a:defRPr>
            </a:lvl5pPr>
            <a:lvl6pPr marL="86118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6pPr>
            <a:lvl7pPr marL="1002064"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7pPr>
            <a:lvl8pPr marL="114394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8pPr>
            <a:lvl9pPr marL="1285816"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9pPr>
          </a:lstStyle>
          <a:p>
            <a:r>
              <a:rPr lang="en-GB" sz="1400" b="0" dirty="0"/>
              <a:t>Individual and Management </a:t>
            </a:r>
            <a:r>
              <a:rPr lang="en-GB" sz="1400" dirty="0"/>
              <a:t>Feedback</a:t>
            </a:r>
          </a:p>
        </p:txBody>
      </p:sp>
      <p:sp>
        <p:nvSpPr>
          <p:cNvPr id="34" name="Content Placeholder 23"/>
          <p:cNvSpPr txBox="1">
            <a:spLocks/>
          </p:cNvSpPr>
          <p:nvPr/>
        </p:nvSpPr>
        <p:spPr bwMode="auto">
          <a:xfrm>
            <a:off x="4986772" y="2769546"/>
            <a:ext cx="1800000" cy="895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defPPr>
              <a:defRPr lang="en-GB"/>
            </a:defPPr>
            <a:lvl1pPr marL="0" indent="0" algn="l" eaLnBrk="1" hangingPunct="1">
              <a:lnSpc>
                <a:spcPct val="90000"/>
              </a:lnSpc>
              <a:spcBef>
                <a:spcPts val="1350"/>
              </a:spcBef>
              <a:buClr>
                <a:schemeClr val="accent1"/>
              </a:buClr>
              <a:buSzPct val="100000"/>
              <a:buFont typeface="Wingdings 2" charset="0"/>
              <a:buNone/>
              <a:defRPr sz="1100" b="1">
                <a:solidFill>
                  <a:schemeClr val="tx2"/>
                </a:solidFill>
                <a:latin typeface="Helvetica Neue"/>
                <a:cs typeface="Helvetica Neue"/>
              </a:defRPr>
            </a:lvl1pPr>
            <a:lvl2pPr marL="275035" lvl="1" indent="-142868" algn="l" eaLnBrk="1" hangingPunct="1">
              <a:lnSpc>
                <a:spcPct val="90000"/>
              </a:lnSpc>
              <a:spcBef>
                <a:spcPts val="375"/>
              </a:spcBef>
              <a:buClr>
                <a:srgbClr val="929CA4"/>
              </a:buClr>
              <a:buSzPct val="100000"/>
              <a:buFont typeface="Wingdings 2" charset="0"/>
              <a:buChar char="¡"/>
              <a:defRPr sz="1100">
                <a:solidFill>
                  <a:schemeClr val="tx2"/>
                </a:solidFill>
                <a:latin typeface="Helvetica Neue"/>
                <a:cs typeface="Helvetica Neue"/>
              </a:defRPr>
            </a:lvl2pPr>
            <a:lvl3pPr marL="428605" indent="-142868" algn="l" eaLnBrk="1" hangingPunct="1">
              <a:spcBef>
                <a:spcPts val="375"/>
              </a:spcBef>
              <a:buClr>
                <a:schemeClr val="accent1"/>
              </a:buClr>
              <a:buSzPct val="100000"/>
              <a:buFont typeface="Wingdings 2" charset="0"/>
              <a:buChar char="¡"/>
              <a:defRPr sz="1400">
                <a:solidFill>
                  <a:srgbClr val="003D58"/>
                </a:solidFill>
                <a:latin typeface="Helvetica Neue"/>
                <a:cs typeface="Helvetica Neue"/>
              </a:defRPr>
            </a:lvl3pPr>
            <a:lvl4pPr marL="571474" indent="-142868" algn="l" eaLnBrk="1" hangingPunct="1">
              <a:spcBef>
                <a:spcPts val="375"/>
              </a:spcBef>
              <a:buClr>
                <a:srgbClr val="929CA4"/>
              </a:buClr>
              <a:buSzPct val="100000"/>
              <a:buFont typeface="Wingdings 2" charset="0"/>
              <a:buChar char="¡"/>
              <a:defRPr sz="1200">
                <a:solidFill>
                  <a:srgbClr val="003D58"/>
                </a:solidFill>
                <a:latin typeface="Helvetica Neue"/>
                <a:cs typeface="Helvetica Neue"/>
              </a:defRPr>
            </a:lvl4pPr>
            <a:lvl5pPr marL="714342" indent="-142868" algn="l" eaLnBrk="1" hangingPunct="1">
              <a:spcBef>
                <a:spcPts val="375"/>
              </a:spcBef>
              <a:buClr>
                <a:schemeClr val="accent1"/>
              </a:buClr>
              <a:buSzPct val="100000"/>
              <a:buFont typeface="Wingdings 2" charset="0"/>
              <a:buChar char="¡"/>
              <a:defRPr sz="1200">
                <a:solidFill>
                  <a:srgbClr val="003D58"/>
                </a:solidFill>
                <a:latin typeface="Helvetica Neue"/>
                <a:cs typeface="Helvetica Neue"/>
              </a:defRPr>
            </a:lvl5pPr>
            <a:lvl6pPr marL="86118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6pPr>
            <a:lvl7pPr marL="1002064"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7pPr>
            <a:lvl8pPr marL="114394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8pPr>
            <a:lvl9pPr marL="1285816"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9pPr>
          </a:lstStyle>
          <a:p>
            <a:r>
              <a:rPr lang="en-GB" sz="1400" dirty="0"/>
              <a:t>Management </a:t>
            </a:r>
            <a:r>
              <a:rPr lang="en-GB" sz="1400" b="0" dirty="0"/>
              <a:t>information</a:t>
            </a:r>
          </a:p>
        </p:txBody>
      </p:sp>
      <p:pic>
        <p:nvPicPr>
          <p:cNvPr id="19" name="Picture 1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6420" y="1849532"/>
            <a:ext cx="504000" cy="504000"/>
          </a:xfrm>
          <a:prstGeom prst="rect">
            <a:avLst/>
          </a:prstGeom>
        </p:spPr>
      </p:pic>
      <p:sp>
        <p:nvSpPr>
          <p:cNvPr id="21" name="Content Placeholder 23"/>
          <p:cNvSpPr txBox="1">
            <a:spLocks/>
          </p:cNvSpPr>
          <p:nvPr/>
        </p:nvSpPr>
        <p:spPr bwMode="auto">
          <a:xfrm>
            <a:off x="7155429" y="2762712"/>
            <a:ext cx="1800000" cy="1227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defPPr>
              <a:defRPr lang="en-GB"/>
            </a:defPPr>
            <a:lvl1pPr marL="0" indent="0" algn="l" eaLnBrk="1" hangingPunct="1">
              <a:lnSpc>
                <a:spcPct val="90000"/>
              </a:lnSpc>
              <a:spcBef>
                <a:spcPts val="1350"/>
              </a:spcBef>
              <a:buClr>
                <a:schemeClr val="accent1"/>
              </a:buClr>
              <a:buSzPct val="100000"/>
              <a:buFont typeface="Wingdings 2" charset="0"/>
              <a:buNone/>
              <a:defRPr sz="1100" b="1">
                <a:solidFill>
                  <a:schemeClr val="tx2"/>
                </a:solidFill>
                <a:latin typeface="Helvetica Neue"/>
                <a:cs typeface="Helvetica Neue"/>
              </a:defRPr>
            </a:lvl1pPr>
            <a:lvl2pPr marL="275035" lvl="1" indent="-142868" algn="l" eaLnBrk="1" hangingPunct="1">
              <a:lnSpc>
                <a:spcPct val="90000"/>
              </a:lnSpc>
              <a:spcBef>
                <a:spcPts val="375"/>
              </a:spcBef>
              <a:buClr>
                <a:srgbClr val="929CA4"/>
              </a:buClr>
              <a:buSzPct val="100000"/>
              <a:buFont typeface="Wingdings 2" charset="0"/>
              <a:buChar char="¡"/>
              <a:defRPr sz="1100">
                <a:solidFill>
                  <a:schemeClr val="tx2"/>
                </a:solidFill>
                <a:latin typeface="Helvetica Neue"/>
                <a:cs typeface="Helvetica Neue"/>
              </a:defRPr>
            </a:lvl2pPr>
            <a:lvl3pPr marL="428605" indent="-142868" algn="l" eaLnBrk="1" hangingPunct="1">
              <a:spcBef>
                <a:spcPts val="375"/>
              </a:spcBef>
              <a:buClr>
                <a:schemeClr val="accent1"/>
              </a:buClr>
              <a:buSzPct val="100000"/>
              <a:buFont typeface="Wingdings 2" charset="0"/>
              <a:buChar char="¡"/>
              <a:defRPr sz="1400">
                <a:solidFill>
                  <a:srgbClr val="003D58"/>
                </a:solidFill>
                <a:latin typeface="Helvetica Neue"/>
                <a:cs typeface="Helvetica Neue"/>
              </a:defRPr>
            </a:lvl3pPr>
            <a:lvl4pPr marL="571474" indent="-142868" algn="l" eaLnBrk="1" hangingPunct="1">
              <a:spcBef>
                <a:spcPts val="375"/>
              </a:spcBef>
              <a:buClr>
                <a:srgbClr val="929CA4"/>
              </a:buClr>
              <a:buSzPct val="100000"/>
              <a:buFont typeface="Wingdings 2" charset="0"/>
              <a:buChar char="¡"/>
              <a:defRPr sz="1200">
                <a:solidFill>
                  <a:srgbClr val="003D58"/>
                </a:solidFill>
                <a:latin typeface="Helvetica Neue"/>
                <a:cs typeface="Helvetica Neue"/>
              </a:defRPr>
            </a:lvl4pPr>
            <a:lvl5pPr marL="714342" indent="-142868" algn="l" eaLnBrk="1" hangingPunct="1">
              <a:spcBef>
                <a:spcPts val="375"/>
              </a:spcBef>
              <a:buClr>
                <a:schemeClr val="accent1"/>
              </a:buClr>
              <a:buSzPct val="100000"/>
              <a:buFont typeface="Wingdings 2" charset="0"/>
              <a:buChar char="¡"/>
              <a:defRPr sz="1200">
                <a:solidFill>
                  <a:srgbClr val="003D58"/>
                </a:solidFill>
                <a:latin typeface="Helvetica Neue"/>
                <a:cs typeface="Helvetica Neue"/>
              </a:defRPr>
            </a:lvl5pPr>
            <a:lvl6pPr marL="86118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6pPr>
            <a:lvl7pPr marL="1002064"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7pPr>
            <a:lvl8pPr marL="114394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8pPr>
            <a:lvl9pPr marL="1285816"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9pPr>
          </a:lstStyle>
          <a:p>
            <a:r>
              <a:rPr lang="en-GB" sz="1400" dirty="0">
                <a:solidFill>
                  <a:schemeClr val="bg2">
                    <a:lumMod val="75000"/>
                  </a:schemeClr>
                </a:solidFill>
              </a:rPr>
              <a:t>HRMS </a:t>
            </a:r>
            <a:br>
              <a:rPr lang="en-GB" sz="1400" dirty="0">
                <a:solidFill>
                  <a:schemeClr val="bg2">
                    <a:lumMod val="75000"/>
                  </a:schemeClr>
                </a:solidFill>
              </a:rPr>
            </a:br>
            <a:r>
              <a:rPr lang="en-GB" sz="1400" b="0" dirty="0">
                <a:solidFill>
                  <a:schemeClr val="bg2">
                    <a:lumMod val="75000"/>
                  </a:schemeClr>
                </a:solidFill>
              </a:rPr>
              <a:t>integration</a:t>
            </a:r>
          </a:p>
        </p:txBody>
      </p:sp>
      <p:sp>
        <p:nvSpPr>
          <p:cNvPr id="20" name="Content Placeholder 23"/>
          <p:cNvSpPr txBox="1">
            <a:spLocks/>
          </p:cNvSpPr>
          <p:nvPr/>
        </p:nvSpPr>
        <p:spPr bwMode="auto">
          <a:xfrm>
            <a:off x="525938" y="2769546"/>
            <a:ext cx="1800000" cy="1254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defPPr>
              <a:defRPr lang="en-GB"/>
            </a:defPPr>
            <a:lvl1pPr marL="0" indent="0" algn="l" eaLnBrk="1" hangingPunct="1">
              <a:lnSpc>
                <a:spcPct val="90000"/>
              </a:lnSpc>
              <a:spcBef>
                <a:spcPts val="1350"/>
              </a:spcBef>
              <a:buClr>
                <a:schemeClr val="accent1"/>
              </a:buClr>
              <a:buSzPct val="100000"/>
              <a:buFont typeface="Wingdings 2" charset="0"/>
              <a:buNone/>
              <a:defRPr sz="1100" b="1">
                <a:solidFill>
                  <a:schemeClr val="tx2"/>
                </a:solidFill>
                <a:latin typeface="Helvetica Neue"/>
                <a:cs typeface="Helvetica Neue"/>
              </a:defRPr>
            </a:lvl1pPr>
            <a:lvl2pPr marL="275035" lvl="1" indent="-142868" algn="l" eaLnBrk="1" hangingPunct="1">
              <a:lnSpc>
                <a:spcPct val="90000"/>
              </a:lnSpc>
              <a:spcBef>
                <a:spcPts val="375"/>
              </a:spcBef>
              <a:buClr>
                <a:srgbClr val="929CA4"/>
              </a:buClr>
              <a:buSzPct val="100000"/>
              <a:buFont typeface="Wingdings 2" charset="0"/>
              <a:buChar char="¡"/>
              <a:defRPr sz="1100">
                <a:solidFill>
                  <a:schemeClr val="tx2"/>
                </a:solidFill>
                <a:latin typeface="Helvetica Neue"/>
                <a:cs typeface="Helvetica Neue"/>
              </a:defRPr>
            </a:lvl2pPr>
            <a:lvl3pPr marL="428605" indent="-142868" algn="l" eaLnBrk="1" hangingPunct="1">
              <a:spcBef>
                <a:spcPts val="375"/>
              </a:spcBef>
              <a:buClr>
                <a:schemeClr val="accent1"/>
              </a:buClr>
              <a:buSzPct val="100000"/>
              <a:buFont typeface="Wingdings 2" charset="0"/>
              <a:buChar char="¡"/>
              <a:defRPr sz="1400">
                <a:solidFill>
                  <a:srgbClr val="003D58"/>
                </a:solidFill>
                <a:latin typeface="Helvetica Neue"/>
                <a:cs typeface="Helvetica Neue"/>
              </a:defRPr>
            </a:lvl3pPr>
            <a:lvl4pPr marL="571474" indent="-142868" algn="l" eaLnBrk="1" hangingPunct="1">
              <a:spcBef>
                <a:spcPts val="375"/>
              </a:spcBef>
              <a:buClr>
                <a:srgbClr val="929CA4"/>
              </a:buClr>
              <a:buSzPct val="100000"/>
              <a:buFont typeface="Wingdings 2" charset="0"/>
              <a:buChar char="¡"/>
              <a:defRPr sz="1200">
                <a:solidFill>
                  <a:srgbClr val="003D58"/>
                </a:solidFill>
                <a:latin typeface="Helvetica Neue"/>
                <a:cs typeface="Helvetica Neue"/>
              </a:defRPr>
            </a:lvl4pPr>
            <a:lvl5pPr marL="714342" indent="-142868" algn="l" eaLnBrk="1" hangingPunct="1">
              <a:spcBef>
                <a:spcPts val="375"/>
              </a:spcBef>
              <a:buClr>
                <a:schemeClr val="accent1"/>
              </a:buClr>
              <a:buSzPct val="100000"/>
              <a:buFont typeface="Wingdings 2" charset="0"/>
              <a:buChar char="¡"/>
              <a:defRPr sz="1200">
                <a:solidFill>
                  <a:srgbClr val="003D58"/>
                </a:solidFill>
                <a:latin typeface="Helvetica Neue"/>
                <a:cs typeface="Helvetica Neue"/>
              </a:defRPr>
            </a:lvl5pPr>
            <a:lvl6pPr marL="86118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6pPr>
            <a:lvl7pPr marL="1002064"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7pPr>
            <a:lvl8pPr marL="1143940" indent="-142868" defTabSz="571474">
              <a:spcBef>
                <a:spcPct val="20000"/>
              </a:spcBef>
              <a:buClr>
                <a:schemeClr val="accent1">
                  <a:lumMod val="50000"/>
                </a:schemeClr>
              </a:buClr>
              <a:buFont typeface="Wingdings 2" pitchFamily="18" charset="2"/>
              <a:buChar char=""/>
              <a:defRPr sz="1125" b="0" i="0">
                <a:solidFill>
                  <a:srgbClr val="003C58"/>
                </a:solidFill>
                <a:latin typeface="Helvetica Neue"/>
                <a:ea typeface="+mn-ea"/>
                <a:cs typeface="Helvetica Neue"/>
              </a:defRPr>
            </a:lvl8pPr>
            <a:lvl9pPr marL="1285816" indent="-142868" defTabSz="571474">
              <a:spcBef>
                <a:spcPct val="20000"/>
              </a:spcBef>
              <a:buClr>
                <a:schemeClr val="accent1"/>
              </a:buClr>
              <a:buFont typeface="Wingdings 2" pitchFamily="18" charset="2"/>
              <a:buChar char=""/>
              <a:defRPr sz="1125" b="0" i="0">
                <a:solidFill>
                  <a:srgbClr val="003C58"/>
                </a:solidFill>
                <a:latin typeface="Helvetica Neue"/>
                <a:ea typeface="+mn-ea"/>
                <a:cs typeface="Helvetica Neue"/>
              </a:defRPr>
            </a:lvl9pPr>
          </a:lstStyle>
          <a:p>
            <a:r>
              <a:rPr lang="en-GB" sz="1400" dirty="0"/>
              <a:t>Report </a:t>
            </a:r>
            <a:br>
              <a:rPr lang="en-GB" sz="1400" dirty="0"/>
            </a:br>
            <a:r>
              <a:rPr lang="en-GB" sz="1400" b="0" dirty="0"/>
              <a:t>generation</a:t>
            </a:r>
          </a:p>
        </p:txBody>
      </p:sp>
    </p:spTree>
    <p:extLst>
      <p:ext uri="{BB962C8B-B14F-4D97-AF65-F5344CB8AC3E}">
        <p14:creationId xmlns:p14="http://schemas.microsoft.com/office/powerpoint/2010/main" val="3407788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a:t>People</a:t>
            </a:r>
            <a:r>
              <a:rPr lang="en-GB" dirty="0"/>
              <a:t> related competencies: Principals, VP and AVP</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44"/>
          <a:stretch/>
        </p:blipFill>
        <p:spPr>
          <a:xfrm>
            <a:off x="382620" y="802572"/>
            <a:ext cx="6783933" cy="3840764"/>
          </a:xfrm>
          <a:prstGeom prst="rect">
            <a:avLst/>
          </a:prstGeom>
        </p:spPr>
      </p:pic>
      <p:sp>
        <p:nvSpPr>
          <p:cNvPr id="13" name="TextBox 12">
            <a:extLst>
              <a:ext uri="{FF2B5EF4-FFF2-40B4-BE49-F238E27FC236}">
                <a16:creationId xmlns:a16="http://schemas.microsoft.com/office/drawing/2014/main" id="{30386B62-3AAA-4649-AC9C-350B8762363D}"/>
              </a:ext>
            </a:extLst>
          </p:cNvPr>
          <p:cNvSpPr txBox="1"/>
          <p:nvPr/>
        </p:nvSpPr>
        <p:spPr>
          <a:xfrm>
            <a:off x="7278035" y="1022188"/>
            <a:ext cx="1659243" cy="3293209"/>
          </a:xfrm>
          <a:prstGeom prst="rect">
            <a:avLst/>
          </a:prstGeom>
          <a:solidFill>
            <a:sysClr val="window" lastClr="FFFFFF">
              <a:lumMod val="85000"/>
              <a:alpha val="29000"/>
            </a:sysClr>
          </a:solidFill>
        </p:spPr>
        <p:txBody>
          <a:bodyPr wrap="square" rtlCol="0">
            <a:spAutoFit/>
          </a:bodyPr>
          <a:lstStyle/>
          <a:p>
            <a:pPr lvl="0" algn="l"/>
            <a:r>
              <a:rPr lang="en-GB" sz="800" kern="0" dirty="0">
                <a:solidFill>
                  <a:srgbClr val="003D58"/>
                </a:solidFill>
                <a:latin typeface="Arial"/>
                <a:cs typeface=""/>
              </a:rPr>
              <a:t>Strengths in the People related competencies supports a more ‘action orientated’ leadership style.</a:t>
            </a:r>
          </a:p>
          <a:p>
            <a:pPr lvl="0" algn="l"/>
            <a:endParaRPr lang="en-GB" sz="800" kern="0" dirty="0">
              <a:solidFill>
                <a:srgbClr val="003D58"/>
              </a:solidFill>
              <a:latin typeface="Arial"/>
              <a:cs typeface=""/>
            </a:endParaRPr>
          </a:p>
          <a:p>
            <a:pPr lvl="0" algn="l"/>
            <a:r>
              <a:rPr lang="en-GB" sz="800" kern="0" dirty="0">
                <a:solidFill>
                  <a:srgbClr val="003D58"/>
                </a:solidFill>
                <a:latin typeface="Arial"/>
                <a:cs typeface=""/>
              </a:rPr>
              <a:t>The Principal group shows strong positive, change orientated leadership potential, but can be more open to feedback.</a:t>
            </a:r>
          </a:p>
          <a:p>
            <a:pPr lvl="0" algn="l"/>
            <a:endParaRPr lang="en-GB" sz="800" kern="0" dirty="0">
              <a:solidFill>
                <a:srgbClr val="003D58"/>
              </a:solidFill>
              <a:latin typeface="Arial"/>
              <a:cs typeface=""/>
            </a:endParaRPr>
          </a:p>
          <a:p>
            <a:pPr lvl="0" algn="l"/>
            <a:r>
              <a:rPr lang="en-GB" sz="800" kern="0" dirty="0">
                <a:solidFill>
                  <a:srgbClr val="003D58"/>
                </a:solidFill>
                <a:latin typeface="Arial"/>
                <a:cs typeface=""/>
              </a:rPr>
              <a:t>The VP and AVP group scores are generally more average. This could be a function of the larger sample size, however, one would expect a more elevated profile in certain areas given the nature of the group and the purpose for the assessment (talent validation).</a:t>
            </a:r>
          </a:p>
          <a:p>
            <a:pPr lvl="0" algn="l"/>
            <a:endParaRPr lang="en-GB" sz="800" kern="0" dirty="0">
              <a:solidFill>
                <a:srgbClr val="003D58"/>
              </a:solidFill>
              <a:latin typeface="Arial"/>
              <a:cs typeface=""/>
            </a:endParaRPr>
          </a:p>
          <a:p>
            <a:pPr lvl="0" algn="l"/>
            <a:r>
              <a:rPr lang="en-GB" sz="800" kern="0" dirty="0">
                <a:solidFill>
                  <a:srgbClr val="003D58"/>
                </a:solidFill>
                <a:latin typeface="Arial"/>
                <a:cs typeface=""/>
              </a:rPr>
              <a:t>Possible development areas are indicated with a </a:t>
            </a:r>
            <a:r>
              <a:rPr lang="en-GB" sz="800" b="1" kern="0" dirty="0">
                <a:solidFill>
                  <a:srgbClr val="003D58"/>
                </a:solidFill>
                <a:latin typeface="Arial"/>
                <a:cs typeface=""/>
              </a:rPr>
              <a:t>D </a:t>
            </a:r>
            <a:r>
              <a:rPr lang="en-GB" sz="800" kern="0" dirty="0">
                <a:solidFill>
                  <a:srgbClr val="003D58"/>
                </a:solidFill>
                <a:latin typeface="Arial"/>
                <a:cs typeface=""/>
              </a:rPr>
              <a:t>where applicable.</a:t>
            </a:r>
          </a:p>
          <a:p>
            <a:pPr lvl="0" algn="l"/>
            <a:endParaRPr lang="en-GB" sz="800" kern="0" dirty="0">
              <a:solidFill>
                <a:schemeClr val="bg2">
                  <a:lumMod val="50000"/>
                </a:schemeClr>
              </a:solidFill>
              <a:latin typeface="Arial"/>
            </a:endParaRPr>
          </a:p>
        </p:txBody>
      </p:sp>
      <p:sp>
        <p:nvSpPr>
          <p:cNvPr id="2" name="TextBox 1"/>
          <p:cNvSpPr txBox="1"/>
          <p:nvPr/>
        </p:nvSpPr>
        <p:spPr>
          <a:xfrm>
            <a:off x="5177401" y="1705584"/>
            <a:ext cx="287258" cy="261610"/>
          </a:xfrm>
          <a:prstGeom prst="rect">
            <a:avLst/>
          </a:prstGeom>
          <a:noFill/>
        </p:spPr>
        <p:txBody>
          <a:bodyPr wrap="none" rtlCol="0">
            <a:spAutoFit/>
          </a:bodyPr>
          <a:lstStyle/>
          <a:p>
            <a:r>
              <a:rPr lang="en-US" sz="1050" b="1" dirty="0">
                <a:latin typeface="+mj-lt"/>
              </a:rPr>
              <a:t>D</a:t>
            </a:r>
            <a:endParaRPr lang="en-US" b="1" dirty="0">
              <a:latin typeface="+mj-lt"/>
            </a:endParaRPr>
          </a:p>
        </p:txBody>
      </p:sp>
      <p:sp>
        <p:nvSpPr>
          <p:cNvPr id="14" name="TextBox 13"/>
          <p:cNvSpPr txBox="1"/>
          <p:nvPr/>
        </p:nvSpPr>
        <p:spPr>
          <a:xfrm>
            <a:off x="3241596" y="1705584"/>
            <a:ext cx="287258" cy="261610"/>
          </a:xfrm>
          <a:prstGeom prst="rect">
            <a:avLst/>
          </a:prstGeom>
          <a:noFill/>
        </p:spPr>
        <p:txBody>
          <a:bodyPr wrap="none" rtlCol="0">
            <a:spAutoFit/>
          </a:bodyPr>
          <a:lstStyle/>
          <a:p>
            <a:r>
              <a:rPr lang="en-US" sz="1050" b="1" dirty="0">
                <a:latin typeface="+mj-lt"/>
              </a:rPr>
              <a:t>D</a:t>
            </a:r>
            <a:endParaRPr lang="en-US" b="1" dirty="0">
              <a:latin typeface="+mj-lt"/>
            </a:endParaRPr>
          </a:p>
        </p:txBody>
      </p:sp>
      <p:sp>
        <p:nvSpPr>
          <p:cNvPr id="15" name="TextBox 14"/>
          <p:cNvSpPr txBox="1"/>
          <p:nvPr/>
        </p:nvSpPr>
        <p:spPr>
          <a:xfrm>
            <a:off x="5177401" y="1530487"/>
            <a:ext cx="287258" cy="261610"/>
          </a:xfrm>
          <a:prstGeom prst="rect">
            <a:avLst/>
          </a:prstGeom>
          <a:noFill/>
        </p:spPr>
        <p:txBody>
          <a:bodyPr wrap="none" rtlCol="0">
            <a:spAutoFit/>
          </a:bodyPr>
          <a:lstStyle/>
          <a:p>
            <a:r>
              <a:rPr lang="en-US" sz="1050" b="1" dirty="0">
                <a:latin typeface="+mj-lt"/>
              </a:rPr>
              <a:t>D</a:t>
            </a:r>
            <a:endParaRPr lang="en-US" b="1" dirty="0">
              <a:latin typeface="+mj-lt"/>
            </a:endParaRPr>
          </a:p>
        </p:txBody>
      </p:sp>
      <p:sp>
        <p:nvSpPr>
          <p:cNvPr id="16" name="TextBox 15"/>
          <p:cNvSpPr txBox="1"/>
          <p:nvPr/>
        </p:nvSpPr>
        <p:spPr>
          <a:xfrm>
            <a:off x="3241596" y="1530487"/>
            <a:ext cx="287258" cy="261610"/>
          </a:xfrm>
          <a:prstGeom prst="rect">
            <a:avLst/>
          </a:prstGeom>
          <a:noFill/>
        </p:spPr>
        <p:txBody>
          <a:bodyPr wrap="none" rtlCol="0">
            <a:spAutoFit/>
          </a:bodyPr>
          <a:lstStyle/>
          <a:p>
            <a:r>
              <a:rPr lang="en-US" sz="1050" b="1" dirty="0">
                <a:latin typeface="+mj-lt"/>
              </a:rPr>
              <a:t>D</a:t>
            </a:r>
            <a:endParaRPr lang="en-US" b="1" dirty="0">
              <a:latin typeface="+mj-lt"/>
            </a:endParaRPr>
          </a:p>
        </p:txBody>
      </p:sp>
      <p:sp>
        <p:nvSpPr>
          <p:cNvPr id="17" name="TextBox 16"/>
          <p:cNvSpPr txBox="1"/>
          <p:nvPr/>
        </p:nvSpPr>
        <p:spPr>
          <a:xfrm>
            <a:off x="5177401" y="3917006"/>
            <a:ext cx="287258" cy="261610"/>
          </a:xfrm>
          <a:prstGeom prst="rect">
            <a:avLst/>
          </a:prstGeom>
          <a:noFill/>
        </p:spPr>
        <p:txBody>
          <a:bodyPr wrap="none" rtlCol="0">
            <a:spAutoFit/>
          </a:bodyPr>
          <a:lstStyle/>
          <a:p>
            <a:r>
              <a:rPr lang="en-US" sz="1050" b="1" dirty="0">
                <a:latin typeface="+mj-lt"/>
              </a:rPr>
              <a:t>D</a:t>
            </a:r>
            <a:endParaRPr lang="en-US" b="1" dirty="0">
              <a:latin typeface="+mj-lt"/>
            </a:endParaRPr>
          </a:p>
        </p:txBody>
      </p:sp>
      <p:sp>
        <p:nvSpPr>
          <p:cNvPr id="18" name="TextBox 17"/>
          <p:cNvSpPr txBox="1"/>
          <p:nvPr/>
        </p:nvSpPr>
        <p:spPr>
          <a:xfrm>
            <a:off x="3241596" y="3917006"/>
            <a:ext cx="287258" cy="261610"/>
          </a:xfrm>
          <a:prstGeom prst="rect">
            <a:avLst/>
          </a:prstGeom>
          <a:noFill/>
        </p:spPr>
        <p:txBody>
          <a:bodyPr wrap="none" rtlCol="0">
            <a:spAutoFit/>
          </a:bodyPr>
          <a:lstStyle/>
          <a:p>
            <a:r>
              <a:rPr lang="en-US" sz="1050" b="1" dirty="0">
                <a:latin typeface="+mj-lt"/>
              </a:rPr>
              <a:t>D</a:t>
            </a:r>
            <a:endParaRPr lang="en-US" b="1" dirty="0">
              <a:latin typeface="+mj-lt"/>
            </a:endParaRPr>
          </a:p>
        </p:txBody>
      </p:sp>
      <p:sp>
        <p:nvSpPr>
          <p:cNvPr id="19" name="TextBox 18"/>
          <p:cNvSpPr txBox="1"/>
          <p:nvPr/>
        </p:nvSpPr>
        <p:spPr>
          <a:xfrm>
            <a:off x="5177401" y="1167704"/>
            <a:ext cx="287258" cy="261610"/>
          </a:xfrm>
          <a:prstGeom prst="rect">
            <a:avLst/>
          </a:prstGeom>
          <a:noFill/>
        </p:spPr>
        <p:txBody>
          <a:bodyPr wrap="none" rtlCol="0">
            <a:spAutoFit/>
          </a:bodyPr>
          <a:lstStyle/>
          <a:p>
            <a:r>
              <a:rPr lang="en-US" sz="1050" b="1" dirty="0">
                <a:latin typeface="+mj-lt"/>
              </a:rPr>
              <a:t>D</a:t>
            </a:r>
            <a:endParaRPr lang="en-US" b="1" dirty="0">
              <a:latin typeface="+mj-lt"/>
            </a:endParaRPr>
          </a:p>
        </p:txBody>
      </p:sp>
      <p:sp>
        <p:nvSpPr>
          <p:cNvPr id="21" name="TextBox 20"/>
          <p:cNvSpPr txBox="1"/>
          <p:nvPr/>
        </p:nvSpPr>
        <p:spPr>
          <a:xfrm>
            <a:off x="5226996" y="2086719"/>
            <a:ext cx="188068" cy="261610"/>
          </a:xfrm>
          <a:prstGeom prst="rect">
            <a:avLst/>
          </a:prstGeom>
          <a:noFill/>
        </p:spPr>
        <p:txBody>
          <a:bodyPr wrap="square" rtlCol="0">
            <a:spAutoFit/>
          </a:bodyPr>
          <a:lstStyle/>
          <a:p>
            <a:r>
              <a:rPr lang="en-US" sz="1050" b="1" dirty="0">
                <a:latin typeface="+mj-lt"/>
              </a:rPr>
              <a:t>D</a:t>
            </a:r>
            <a:endParaRPr lang="en-US" b="1" dirty="0">
              <a:latin typeface="+mj-lt"/>
            </a:endParaRPr>
          </a:p>
        </p:txBody>
      </p:sp>
      <p:sp>
        <p:nvSpPr>
          <p:cNvPr id="22" name="TextBox 21"/>
          <p:cNvSpPr txBox="1"/>
          <p:nvPr/>
        </p:nvSpPr>
        <p:spPr>
          <a:xfrm>
            <a:off x="5226996" y="3366156"/>
            <a:ext cx="188068" cy="261610"/>
          </a:xfrm>
          <a:prstGeom prst="rect">
            <a:avLst/>
          </a:prstGeom>
          <a:noFill/>
        </p:spPr>
        <p:txBody>
          <a:bodyPr wrap="square" rtlCol="0">
            <a:spAutoFit/>
          </a:bodyPr>
          <a:lstStyle/>
          <a:p>
            <a:r>
              <a:rPr lang="en-US" sz="1050" b="1" dirty="0">
                <a:latin typeface="+mj-lt"/>
              </a:rPr>
              <a:t>D</a:t>
            </a:r>
            <a:endParaRPr lang="en-US" b="1" dirty="0">
              <a:latin typeface="+mj-lt"/>
            </a:endParaRPr>
          </a:p>
        </p:txBody>
      </p:sp>
    </p:spTree>
    <p:extLst>
      <p:ext uri="{BB962C8B-B14F-4D97-AF65-F5344CB8AC3E}">
        <p14:creationId xmlns:p14="http://schemas.microsoft.com/office/powerpoint/2010/main" val="3808435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a:t>
            </a:r>
            <a:r>
              <a:rPr lang="en-GB" b="1" dirty="0"/>
              <a:t>reasoning assessment scores</a:t>
            </a:r>
          </a:p>
        </p:txBody>
      </p:sp>
      <p:sp>
        <p:nvSpPr>
          <p:cNvPr id="3" name="Slide Number Placeholder 2"/>
          <p:cNvSpPr>
            <a:spLocks noGrp="1"/>
          </p:cNvSpPr>
          <p:nvPr>
            <p:ph type="sldNum" sz="quarter" idx="10"/>
          </p:nvPr>
        </p:nvSpPr>
        <p:spPr/>
        <p:txBody>
          <a:bodyPr/>
          <a:lstStyle/>
          <a:p>
            <a:pPr>
              <a:defRPr/>
            </a:pPr>
            <a:fld id="{B016EB64-D1CE-C142-9649-79488BC5A1DA}" type="slidenum">
              <a:rPr lang="en-GB" smtClean="0"/>
              <a:pPr>
                <a:defRPr/>
              </a:pPr>
              <a:t>37</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53" y="1043842"/>
            <a:ext cx="6375368" cy="3817099"/>
          </a:xfrm>
          <a:prstGeom prst="rect">
            <a:avLst/>
          </a:prstGeom>
        </p:spPr>
      </p:pic>
      <p:sp>
        <p:nvSpPr>
          <p:cNvPr id="6" name="TextBox 5">
            <a:extLst>
              <a:ext uri="{FF2B5EF4-FFF2-40B4-BE49-F238E27FC236}">
                <a16:creationId xmlns:a16="http://schemas.microsoft.com/office/drawing/2014/main" id="{30386B62-3AAA-4649-AC9C-350B8762363D}"/>
              </a:ext>
            </a:extLst>
          </p:cNvPr>
          <p:cNvSpPr txBox="1"/>
          <p:nvPr/>
        </p:nvSpPr>
        <p:spPr>
          <a:xfrm>
            <a:off x="1489642" y="3879055"/>
            <a:ext cx="7447636" cy="673490"/>
          </a:xfrm>
          <a:prstGeom prst="rect">
            <a:avLst/>
          </a:prstGeom>
          <a:solidFill>
            <a:sysClr val="window" lastClr="FFFFFF">
              <a:lumMod val="85000"/>
              <a:alpha val="29000"/>
            </a:sysClr>
          </a:solidFill>
        </p:spPr>
        <p:txBody>
          <a:bodyPr wrap="square" rtlCol="0" anchor="ctr">
            <a:noAutofit/>
          </a:bodyPr>
          <a:lstStyle/>
          <a:p>
            <a:pPr algn="r"/>
            <a:r>
              <a:rPr lang="en-GB" sz="800" kern="0" dirty="0">
                <a:solidFill>
                  <a:schemeClr val="accent4"/>
                </a:solidFill>
                <a:latin typeface="Arial"/>
                <a:cs typeface="+mn-cs"/>
              </a:rPr>
              <a:t>						Scores in these areas are much lower than expected for a senior group and suggests </a:t>
            </a:r>
            <a:br>
              <a:rPr lang="en-GB" sz="800" kern="0" dirty="0">
                <a:solidFill>
                  <a:schemeClr val="accent4"/>
                </a:solidFill>
                <a:latin typeface="Arial"/>
                <a:cs typeface="+mn-cs"/>
              </a:rPr>
            </a:br>
            <a:r>
              <a:rPr lang="en-GB" sz="800" kern="0" dirty="0">
                <a:solidFill>
                  <a:schemeClr val="accent4"/>
                </a:solidFill>
                <a:latin typeface="Arial"/>
                <a:cs typeface="+mn-cs"/>
              </a:rPr>
              <a:t>a lack of potential to deal with complex abstract inductive </a:t>
            </a:r>
            <a:br>
              <a:rPr lang="en-GB" sz="800" kern="0" dirty="0">
                <a:solidFill>
                  <a:schemeClr val="accent4"/>
                </a:solidFill>
                <a:latin typeface="Arial"/>
                <a:cs typeface="+mn-cs"/>
              </a:rPr>
            </a:br>
            <a:r>
              <a:rPr lang="en-GB" sz="800" kern="0" dirty="0">
                <a:solidFill>
                  <a:schemeClr val="accent4"/>
                </a:solidFill>
                <a:latin typeface="Arial"/>
                <a:cs typeface="+mn-cs"/>
              </a:rPr>
              <a:t>reasoning (such as required for more conceptual </a:t>
            </a:r>
            <a:br>
              <a:rPr lang="en-GB" sz="800" kern="0" dirty="0">
                <a:solidFill>
                  <a:schemeClr val="accent4"/>
                </a:solidFill>
                <a:latin typeface="Arial"/>
                <a:cs typeface="+mn-cs"/>
              </a:rPr>
            </a:br>
            <a:r>
              <a:rPr lang="en-GB" sz="800" kern="0" dirty="0">
                <a:solidFill>
                  <a:schemeClr val="accent4"/>
                </a:solidFill>
                <a:latin typeface="Arial"/>
                <a:cs typeface="+mn-cs"/>
              </a:rPr>
              <a:t>strategic development)</a:t>
            </a:r>
          </a:p>
        </p:txBody>
      </p:sp>
      <p:sp>
        <p:nvSpPr>
          <p:cNvPr id="8" name="TextBox 7">
            <a:extLst>
              <a:ext uri="{FF2B5EF4-FFF2-40B4-BE49-F238E27FC236}">
                <a16:creationId xmlns:a16="http://schemas.microsoft.com/office/drawing/2014/main" id="{30386B62-3AAA-4649-AC9C-350B8762363D}"/>
              </a:ext>
            </a:extLst>
          </p:cNvPr>
          <p:cNvSpPr txBox="1"/>
          <p:nvPr/>
        </p:nvSpPr>
        <p:spPr>
          <a:xfrm>
            <a:off x="603115" y="1301047"/>
            <a:ext cx="8334163" cy="534137"/>
          </a:xfrm>
          <a:prstGeom prst="rect">
            <a:avLst/>
          </a:prstGeom>
          <a:noFill/>
          <a:ln>
            <a:solidFill>
              <a:schemeClr val="tx2"/>
            </a:solidFill>
          </a:ln>
        </p:spPr>
        <p:txBody>
          <a:bodyPr wrap="square" rtlCol="0" anchor="ctr">
            <a:noAutofit/>
          </a:bodyPr>
          <a:lstStyle/>
          <a:p>
            <a:pPr lvl="0" algn="r"/>
            <a:r>
              <a:rPr lang="en-GB" sz="800" kern="0" dirty="0">
                <a:solidFill>
                  <a:schemeClr val="accent4"/>
                </a:solidFill>
                <a:latin typeface="Arial"/>
                <a:cs typeface="+mn-cs"/>
              </a:rPr>
              <a:t>							</a:t>
            </a:r>
            <a:r>
              <a:rPr lang="en-GB" sz="800" kern="0" dirty="0">
                <a:solidFill>
                  <a:srgbClr val="003D58"/>
                </a:solidFill>
                <a:latin typeface="Arial"/>
                <a:cs typeface=""/>
              </a:rPr>
              <a:t>Scores of the VP and AVP groups are</a:t>
            </a:r>
            <a:br>
              <a:rPr lang="en-GB" sz="800" kern="0" dirty="0">
                <a:solidFill>
                  <a:srgbClr val="003D58"/>
                </a:solidFill>
                <a:latin typeface="Arial"/>
                <a:cs typeface=""/>
              </a:rPr>
            </a:br>
            <a:r>
              <a:rPr lang="en-GB" sz="800" kern="0" dirty="0">
                <a:solidFill>
                  <a:srgbClr val="003D58"/>
                </a:solidFill>
                <a:latin typeface="Arial"/>
                <a:cs typeface=""/>
              </a:rPr>
              <a:t> generally below average in comparison to </a:t>
            </a:r>
          </a:p>
          <a:p>
            <a:pPr lvl="0" algn="r"/>
            <a:r>
              <a:rPr lang="en-GB" sz="800" kern="0" dirty="0">
                <a:solidFill>
                  <a:srgbClr val="003D58"/>
                </a:solidFill>
                <a:latin typeface="Arial"/>
                <a:cs typeface=""/>
              </a:rPr>
              <a:t>the benchmark group.</a:t>
            </a:r>
          </a:p>
        </p:txBody>
      </p:sp>
    </p:spTree>
    <p:extLst>
      <p:ext uri="{BB962C8B-B14F-4D97-AF65-F5344CB8AC3E}">
        <p14:creationId xmlns:p14="http://schemas.microsoft.com/office/powerpoint/2010/main" val="1467215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498"/>
          <a:stretch/>
        </p:blipFill>
        <p:spPr>
          <a:xfrm>
            <a:off x="324639" y="1041365"/>
            <a:ext cx="6938009" cy="3886271"/>
          </a:xfrm>
          <a:prstGeom prst="rect">
            <a:avLst/>
          </a:prstGeom>
        </p:spPr>
      </p:pic>
      <p:sp>
        <p:nvSpPr>
          <p:cNvPr id="2" name="Title 1"/>
          <p:cNvSpPr>
            <a:spLocks noGrp="1"/>
          </p:cNvSpPr>
          <p:nvPr>
            <p:ph type="title"/>
          </p:nvPr>
        </p:nvSpPr>
        <p:spPr/>
        <p:txBody>
          <a:bodyPr/>
          <a:lstStyle/>
          <a:p>
            <a:r>
              <a:rPr lang="en-GB" dirty="0"/>
              <a:t>Leadership </a:t>
            </a:r>
            <a:r>
              <a:rPr lang="en-GB" b="1" dirty="0"/>
              <a:t>Impacts: </a:t>
            </a:r>
            <a:r>
              <a:rPr lang="en-GB" dirty="0"/>
              <a:t>Principals and VP’s </a:t>
            </a:r>
          </a:p>
        </p:txBody>
      </p:sp>
      <p:sp>
        <p:nvSpPr>
          <p:cNvPr id="20" name="Rectangle 19"/>
          <p:cNvSpPr/>
          <p:nvPr/>
        </p:nvSpPr>
        <p:spPr>
          <a:xfrm>
            <a:off x="6007692" y="1467850"/>
            <a:ext cx="1344440" cy="2758664"/>
          </a:xfrm>
          <a:prstGeom prst="rect">
            <a:avLst/>
          </a:prstGeom>
          <a:gradFill flip="none" rotWithShape="1">
            <a:gsLst>
              <a:gs pos="8000">
                <a:schemeClr val="bg1">
                  <a:alpha val="36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TextBox 9"/>
          <p:cNvSpPr txBox="1"/>
          <p:nvPr/>
        </p:nvSpPr>
        <p:spPr>
          <a:xfrm>
            <a:off x="1088345" y="1277144"/>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Service and </a:t>
            </a:r>
            <a:br>
              <a:rPr lang="en-GB" sz="700" dirty="0">
                <a:solidFill>
                  <a:schemeClr val="tx1">
                    <a:lumMod val="75000"/>
                  </a:schemeClr>
                </a:solidFill>
                <a:latin typeface="+mj-lt"/>
              </a:rPr>
            </a:br>
            <a:r>
              <a:rPr lang="en-GB" sz="700" dirty="0">
                <a:solidFill>
                  <a:schemeClr val="tx1">
                    <a:lumMod val="75000"/>
                  </a:schemeClr>
                </a:solidFill>
                <a:latin typeface="+mj-lt"/>
              </a:rPr>
              <a:t>Product Delivery</a:t>
            </a:r>
          </a:p>
        </p:txBody>
      </p:sp>
      <p:sp>
        <p:nvSpPr>
          <p:cNvPr id="11" name="TextBox 10"/>
          <p:cNvSpPr txBox="1"/>
          <p:nvPr/>
        </p:nvSpPr>
        <p:spPr>
          <a:xfrm>
            <a:off x="1088345" y="1647300"/>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Managed Risk</a:t>
            </a:r>
          </a:p>
        </p:txBody>
      </p:sp>
      <p:sp>
        <p:nvSpPr>
          <p:cNvPr id="12" name="TextBox 11"/>
          <p:cNvSpPr txBox="1"/>
          <p:nvPr/>
        </p:nvSpPr>
        <p:spPr>
          <a:xfrm>
            <a:off x="1088345" y="2017456"/>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Expert Reputation</a:t>
            </a:r>
          </a:p>
        </p:txBody>
      </p:sp>
      <p:sp>
        <p:nvSpPr>
          <p:cNvPr id="13" name="TextBox 12"/>
          <p:cNvSpPr txBox="1"/>
          <p:nvPr/>
        </p:nvSpPr>
        <p:spPr>
          <a:xfrm>
            <a:off x="1088345" y="2387612"/>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Organisational</a:t>
            </a:r>
          </a:p>
          <a:p>
            <a:pPr algn="r"/>
            <a:r>
              <a:rPr lang="en-GB" sz="700" dirty="0">
                <a:solidFill>
                  <a:schemeClr val="tx1">
                    <a:lumMod val="75000"/>
                  </a:schemeClr>
                </a:solidFill>
                <a:latin typeface="+mj-lt"/>
              </a:rPr>
              <a:t>Commitment</a:t>
            </a:r>
          </a:p>
        </p:txBody>
      </p:sp>
      <p:sp>
        <p:nvSpPr>
          <p:cNvPr id="14" name="TextBox 13"/>
          <p:cNvSpPr txBox="1"/>
          <p:nvPr/>
        </p:nvSpPr>
        <p:spPr>
          <a:xfrm>
            <a:off x="1088345" y="2757768"/>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Successful Teams</a:t>
            </a:r>
          </a:p>
        </p:txBody>
      </p:sp>
      <p:sp>
        <p:nvSpPr>
          <p:cNvPr id="15" name="TextBox 14"/>
          <p:cNvSpPr txBox="1"/>
          <p:nvPr/>
        </p:nvSpPr>
        <p:spPr>
          <a:xfrm>
            <a:off x="1088345" y="3127924"/>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Communication</a:t>
            </a:r>
          </a:p>
        </p:txBody>
      </p:sp>
      <p:sp>
        <p:nvSpPr>
          <p:cNvPr id="16" name="TextBox 15"/>
          <p:cNvSpPr txBox="1"/>
          <p:nvPr/>
        </p:nvSpPr>
        <p:spPr>
          <a:xfrm>
            <a:off x="1088345" y="3498080"/>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New Products </a:t>
            </a:r>
          </a:p>
          <a:p>
            <a:pPr algn="r"/>
            <a:r>
              <a:rPr lang="en-GB" sz="700" dirty="0">
                <a:solidFill>
                  <a:schemeClr val="tx1">
                    <a:lumMod val="75000"/>
                  </a:schemeClr>
                </a:solidFill>
                <a:latin typeface="+mj-lt"/>
              </a:rPr>
              <a:t>and Markets</a:t>
            </a:r>
          </a:p>
        </p:txBody>
      </p:sp>
      <p:sp>
        <p:nvSpPr>
          <p:cNvPr id="17" name="TextBox 16"/>
          <p:cNvSpPr txBox="1"/>
          <p:nvPr/>
        </p:nvSpPr>
        <p:spPr>
          <a:xfrm>
            <a:off x="1088345" y="3868236"/>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Organisational </a:t>
            </a:r>
          </a:p>
          <a:p>
            <a:pPr algn="r"/>
            <a:r>
              <a:rPr lang="en-GB" sz="700" dirty="0">
                <a:solidFill>
                  <a:schemeClr val="tx1">
                    <a:lumMod val="75000"/>
                  </a:schemeClr>
                </a:solidFill>
                <a:latin typeface="+mj-lt"/>
              </a:rPr>
              <a:t>Transformation</a:t>
            </a:r>
          </a:p>
        </p:txBody>
      </p:sp>
      <p:sp>
        <p:nvSpPr>
          <p:cNvPr id="18" name="TextBox 17"/>
          <p:cNvSpPr txBox="1"/>
          <p:nvPr/>
        </p:nvSpPr>
        <p:spPr>
          <a:xfrm>
            <a:off x="1088345" y="4238394"/>
            <a:ext cx="6174304" cy="349305"/>
          </a:xfrm>
          <a:prstGeom prst="rect">
            <a:avLst/>
          </a:prstGeom>
          <a:gradFill>
            <a:gsLst>
              <a:gs pos="78000">
                <a:schemeClr val="bg1">
                  <a:alpha val="0"/>
                </a:schemeClr>
              </a:gs>
              <a:gs pos="100000">
                <a:schemeClr val="bg2"/>
              </a:gs>
            </a:gsLst>
            <a:lin ang="0" scaled="1"/>
          </a:gradFill>
          <a:ln>
            <a:solidFill>
              <a:schemeClr val="bg1">
                <a:lumMod val="95000"/>
              </a:schemeClr>
            </a:solidFill>
          </a:ln>
        </p:spPr>
        <p:txBody>
          <a:bodyPr vert="horz" wrap="square" rtlCol="0" anchor="ctr">
            <a:noAutofit/>
          </a:bodyPr>
          <a:lstStyle/>
          <a:p>
            <a:pPr algn="r"/>
            <a:r>
              <a:rPr lang="en-GB" sz="700" dirty="0">
                <a:solidFill>
                  <a:schemeClr val="tx1">
                    <a:lumMod val="75000"/>
                  </a:schemeClr>
                </a:solidFill>
                <a:latin typeface="+mj-lt"/>
              </a:rPr>
              <a:t>Organisational </a:t>
            </a:r>
          </a:p>
          <a:p>
            <a:pPr algn="r"/>
            <a:r>
              <a:rPr lang="en-GB" sz="700" dirty="0">
                <a:solidFill>
                  <a:schemeClr val="tx1">
                    <a:lumMod val="75000"/>
                  </a:schemeClr>
                </a:solidFill>
                <a:latin typeface="+mj-lt"/>
              </a:rPr>
              <a:t>Growth</a:t>
            </a:r>
          </a:p>
        </p:txBody>
      </p:sp>
      <p:sp>
        <p:nvSpPr>
          <p:cNvPr id="7" name="TextBox 6"/>
          <p:cNvSpPr txBox="1"/>
          <p:nvPr/>
        </p:nvSpPr>
        <p:spPr>
          <a:xfrm rot="16200000">
            <a:off x="809967" y="1729399"/>
            <a:ext cx="1078520" cy="187615"/>
          </a:xfrm>
          <a:prstGeom prst="rect">
            <a:avLst/>
          </a:prstGeom>
          <a:solidFill>
            <a:schemeClr val="accent6">
              <a:lumMod val="50000"/>
              <a:alpha val="59000"/>
            </a:schemeClr>
          </a:solidFill>
        </p:spPr>
        <p:txBody>
          <a:bodyPr wrap="square" rtlCol="0">
            <a:spAutoFit/>
          </a:bodyPr>
          <a:lstStyle/>
          <a:p>
            <a:pPr algn="ctr"/>
            <a:r>
              <a:rPr lang="en-GB" sz="619" b="1" dirty="0">
                <a:solidFill>
                  <a:schemeClr val="bg1"/>
                </a:solidFill>
                <a:latin typeface="+mj-lt"/>
              </a:rPr>
              <a:t>PROFESSIONAL</a:t>
            </a:r>
            <a:endParaRPr lang="en-GB" sz="619" dirty="0">
              <a:solidFill>
                <a:schemeClr val="bg1"/>
              </a:solidFill>
              <a:latin typeface="+mj-lt"/>
            </a:endParaRPr>
          </a:p>
        </p:txBody>
      </p:sp>
      <p:sp>
        <p:nvSpPr>
          <p:cNvPr id="8" name="TextBox 7"/>
          <p:cNvSpPr txBox="1"/>
          <p:nvPr/>
        </p:nvSpPr>
        <p:spPr>
          <a:xfrm rot="16200000">
            <a:off x="804311" y="2843749"/>
            <a:ext cx="1089831" cy="187615"/>
          </a:xfrm>
          <a:prstGeom prst="rect">
            <a:avLst/>
          </a:prstGeom>
          <a:solidFill>
            <a:schemeClr val="accent6">
              <a:lumMod val="50000"/>
              <a:alpha val="59000"/>
            </a:schemeClr>
          </a:solidFill>
        </p:spPr>
        <p:txBody>
          <a:bodyPr wrap="square" rtlCol="0">
            <a:spAutoFit/>
          </a:bodyPr>
          <a:lstStyle/>
          <a:p>
            <a:pPr algn="ctr"/>
            <a:r>
              <a:rPr lang="en-GB" sz="619" b="1" dirty="0">
                <a:solidFill>
                  <a:schemeClr val="bg1"/>
                </a:solidFill>
                <a:latin typeface="+mj-lt"/>
              </a:rPr>
              <a:t>PEOPLE</a:t>
            </a:r>
            <a:endParaRPr lang="en-GB" sz="619" dirty="0">
              <a:solidFill>
                <a:schemeClr val="bg1"/>
              </a:solidFill>
              <a:latin typeface="+mj-lt"/>
            </a:endParaRPr>
          </a:p>
        </p:txBody>
      </p:sp>
      <p:sp>
        <p:nvSpPr>
          <p:cNvPr id="9" name="TextBox 8"/>
          <p:cNvSpPr txBox="1"/>
          <p:nvPr/>
        </p:nvSpPr>
        <p:spPr>
          <a:xfrm rot="16200000">
            <a:off x="809641" y="3952851"/>
            <a:ext cx="1079171" cy="187615"/>
          </a:xfrm>
          <a:prstGeom prst="rect">
            <a:avLst/>
          </a:prstGeom>
          <a:solidFill>
            <a:schemeClr val="accent6">
              <a:lumMod val="50000"/>
              <a:alpha val="59000"/>
            </a:schemeClr>
          </a:solidFill>
        </p:spPr>
        <p:txBody>
          <a:bodyPr wrap="square" rtlCol="0">
            <a:spAutoFit/>
          </a:bodyPr>
          <a:lstStyle/>
          <a:p>
            <a:pPr algn="ctr"/>
            <a:r>
              <a:rPr lang="en-GB" sz="619" b="1" dirty="0">
                <a:solidFill>
                  <a:schemeClr val="bg1"/>
                </a:solidFill>
                <a:latin typeface="+mj-lt"/>
              </a:rPr>
              <a:t>PIONEERING</a:t>
            </a:r>
            <a:endParaRPr lang="en-GB" sz="619" dirty="0">
              <a:solidFill>
                <a:schemeClr val="bg1"/>
              </a:solidFill>
              <a:latin typeface="+mj-lt"/>
            </a:endParaRPr>
          </a:p>
        </p:txBody>
      </p:sp>
      <p:sp>
        <p:nvSpPr>
          <p:cNvPr id="4" name="Slide Number Placeholder 3"/>
          <p:cNvSpPr>
            <a:spLocks noGrp="1"/>
          </p:cNvSpPr>
          <p:nvPr>
            <p:ph type="sldNum" sz="quarter" idx="11"/>
          </p:nvPr>
        </p:nvSpPr>
        <p:spPr/>
        <p:txBody>
          <a:bodyPr/>
          <a:lstStyle/>
          <a:p>
            <a:pPr>
              <a:defRPr/>
            </a:pPr>
            <a:r>
              <a:rPr lang="en-GB" dirty="0"/>
              <a:t> PAGE </a:t>
            </a:r>
            <a:fld id="{4646D39D-72DD-EC43-AE57-0EBBAA7D9A27}" type="slidenum">
              <a:rPr lang="en-GB" smtClean="0"/>
              <a:pPr>
                <a:defRPr/>
              </a:pPr>
              <a:t>38</a:t>
            </a:fld>
            <a:endParaRPr lang="en-GB" dirty="0"/>
          </a:p>
        </p:txBody>
      </p:sp>
      <p:sp>
        <p:nvSpPr>
          <p:cNvPr id="21" name="TextBox 20">
            <a:extLst>
              <a:ext uri="{FF2B5EF4-FFF2-40B4-BE49-F238E27FC236}">
                <a16:creationId xmlns:a16="http://schemas.microsoft.com/office/drawing/2014/main" id="{30386B62-3AAA-4649-AC9C-350B8762363D}"/>
              </a:ext>
            </a:extLst>
          </p:cNvPr>
          <p:cNvSpPr txBox="1"/>
          <p:nvPr/>
        </p:nvSpPr>
        <p:spPr>
          <a:xfrm>
            <a:off x="7278035" y="289371"/>
            <a:ext cx="1659243" cy="4401205"/>
          </a:xfrm>
          <a:prstGeom prst="rect">
            <a:avLst/>
          </a:prstGeom>
          <a:solidFill>
            <a:sysClr val="window" lastClr="FFFFFF">
              <a:lumMod val="85000"/>
              <a:alpha val="29000"/>
            </a:sysClr>
          </a:solidFill>
        </p:spPr>
        <p:txBody>
          <a:bodyPr wrap="square" rtlCol="0">
            <a:spAutoFit/>
          </a:bodyPr>
          <a:lstStyle/>
          <a:p>
            <a:pPr lvl="0" algn="l"/>
            <a:r>
              <a:rPr lang="en-GB" sz="800" kern="0" dirty="0">
                <a:solidFill>
                  <a:srgbClr val="003D58"/>
                </a:solidFill>
                <a:latin typeface="Arial"/>
                <a:cs typeface=""/>
              </a:rPr>
              <a:t>Potential for People and Pioneering impact areas are generally stronger for the </a:t>
            </a:r>
            <a:r>
              <a:rPr lang="en-GB" sz="800" b="1" kern="0" dirty="0">
                <a:solidFill>
                  <a:srgbClr val="003D58"/>
                </a:solidFill>
                <a:latin typeface="Arial"/>
                <a:cs typeface=""/>
              </a:rPr>
              <a:t>Principal</a:t>
            </a:r>
            <a:r>
              <a:rPr lang="en-GB" sz="800" kern="0" dirty="0">
                <a:solidFill>
                  <a:srgbClr val="003D58"/>
                </a:solidFill>
                <a:latin typeface="Arial"/>
                <a:cs typeface=""/>
              </a:rPr>
              <a:t> group.</a:t>
            </a:r>
          </a:p>
          <a:p>
            <a:pPr algn="l"/>
            <a:endParaRPr lang="en-GB" sz="800" kern="0" dirty="0">
              <a:solidFill>
                <a:srgbClr val="003D58"/>
              </a:solidFill>
              <a:latin typeface="Arial"/>
              <a:cs typeface="+mn-cs"/>
            </a:endParaRPr>
          </a:p>
          <a:p>
            <a:pPr algn="l"/>
            <a:r>
              <a:rPr lang="en-GB" sz="800" b="1" kern="0" dirty="0">
                <a:solidFill>
                  <a:schemeClr val="bg2">
                    <a:lumMod val="50000"/>
                  </a:schemeClr>
                </a:solidFill>
                <a:latin typeface="Arial"/>
                <a:cs typeface="+mn-cs"/>
              </a:rPr>
              <a:t>Enthusiasts</a:t>
            </a:r>
            <a:r>
              <a:rPr lang="en-GB" sz="800" kern="0" dirty="0">
                <a:solidFill>
                  <a:schemeClr val="bg2">
                    <a:lumMod val="50000"/>
                  </a:schemeClr>
                </a:solidFill>
                <a:latin typeface="Arial"/>
                <a:cs typeface="+mn-cs"/>
              </a:rPr>
              <a:t> engage others by building rapport and taking an optimistic approach.</a:t>
            </a:r>
          </a:p>
          <a:p>
            <a:pPr algn="l"/>
            <a:endParaRPr lang="en-GB" sz="800" kern="0" dirty="0">
              <a:solidFill>
                <a:schemeClr val="bg2">
                  <a:lumMod val="50000"/>
                </a:schemeClr>
              </a:solidFill>
              <a:latin typeface="Arial"/>
              <a:cs typeface="+mn-cs"/>
            </a:endParaRPr>
          </a:p>
          <a:p>
            <a:pPr algn="l"/>
            <a:r>
              <a:rPr lang="en-GB" sz="800" b="1" kern="0" dirty="0">
                <a:solidFill>
                  <a:schemeClr val="bg2">
                    <a:lumMod val="50000"/>
                  </a:schemeClr>
                </a:solidFill>
                <a:latin typeface="Arial"/>
                <a:cs typeface="+mn-cs"/>
              </a:rPr>
              <a:t>Inspirers</a:t>
            </a:r>
            <a:r>
              <a:rPr lang="en-GB" sz="800" kern="0" dirty="0">
                <a:solidFill>
                  <a:schemeClr val="bg2">
                    <a:lumMod val="50000"/>
                  </a:schemeClr>
                </a:solidFill>
                <a:latin typeface="Arial"/>
                <a:cs typeface="+mn-cs"/>
              </a:rPr>
              <a:t> lead by motivating others while asserting themselves in the leadership role.</a:t>
            </a:r>
          </a:p>
          <a:p>
            <a:pPr algn="l"/>
            <a:endParaRPr lang="en-GB" sz="800" kern="0" dirty="0">
              <a:solidFill>
                <a:srgbClr val="003D58"/>
              </a:solidFill>
              <a:latin typeface="Arial"/>
              <a:cs typeface="+mn-cs"/>
            </a:endParaRPr>
          </a:p>
          <a:p>
            <a:pPr algn="l"/>
            <a:r>
              <a:rPr lang="en-GB" sz="800" kern="0" dirty="0">
                <a:solidFill>
                  <a:srgbClr val="003D58"/>
                </a:solidFill>
                <a:latin typeface="Arial"/>
                <a:cs typeface="+mn-cs"/>
              </a:rPr>
              <a:t>Possible </a:t>
            </a:r>
            <a:r>
              <a:rPr lang="en-GB" sz="800" b="1" kern="0" dirty="0">
                <a:solidFill>
                  <a:srgbClr val="003D58"/>
                </a:solidFill>
                <a:latin typeface="Arial"/>
                <a:cs typeface="+mn-cs"/>
              </a:rPr>
              <a:t>areas of concern </a:t>
            </a:r>
            <a:r>
              <a:rPr lang="en-GB" sz="800" kern="0" dirty="0">
                <a:solidFill>
                  <a:srgbClr val="003D58"/>
                </a:solidFill>
                <a:latin typeface="Arial"/>
                <a:cs typeface="+mn-cs"/>
              </a:rPr>
              <a:t>can include the lack of ‘Intellectual’,  ‘Innovator’ and ‘Strategic Opportunist’ roles.</a:t>
            </a:r>
          </a:p>
          <a:p>
            <a:pPr algn="l"/>
            <a:endParaRPr lang="en-GB" sz="800" kern="0" dirty="0">
              <a:solidFill>
                <a:srgbClr val="003D58"/>
              </a:solidFill>
              <a:latin typeface="Arial"/>
              <a:cs typeface="+mn-cs"/>
            </a:endParaRPr>
          </a:p>
          <a:p>
            <a:pPr algn="l"/>
            <a:r>
              <a:rPr lang="en-GB" sz="800" b="1" kern="0" dirty="0">
                <a:solidFill>
                  <a:schemeClr val="bg2">
                    <a:lumMod val="50000"/>
                  </a:schemeClr>
                </a:solidFill>
                <a:latin typeface="Arial"/>
              </a:rPr>
              <a:t>Intellectuals </a:t>
            </a:r>
            <a:r>
              <a:rPr lang="en-GB" sz="800" kern="0" dirty="0">
                <a:solidFill>
                  <a:schemeClr val="bg2">
                    <a:lumMod val="50000"/>
                  </a:schemeClr>
                </a:solidFill>
                <a:latin typeface="Arial"/>
              </a:rPr>
              <a:t>lead by developing understanding and capability within their team.</a:t>
            </a:r>
          </a:p>
          <a:p>
            <a:pPr algn="l"/>
            <a:endParaRPr lang="en-GB" sz="800" b="1" kern="0" dirty="0">
              <a:solidFill>
                <a:schemeClr val="bg2">
                  <a:lumMod val="50000"/>
                </a:schemeClr>
              </a:solidFill>
              <a:latin typeface="Arial"/>
            </a:endParaRPr>
          </a:p>
          <a:p>
            <a:pPr algn="l"/>
            <a:r>
              <a:rPr lang="en-GB" sz="800" b="1" kern="0" dirty="0">
                <a:solidFill>
                  <a:schemeClr val="bg2">
                    <a:lumMod val="50000"/>
                  </a:schemeClr>
                </a:solidFill>
                <a:latin typeface="Arial"/>
              </a:rPr>
              <a:t>Innovators</a:t>
            </a:r>
            <a:r>
              <a:rPr lang="en-GB" sz="800" kern="0" dirty="0">
                <a:solidFill>
                  <a:schemeClr val="bg2">
                    <a:lumMod val="50000"/>
                  </a:schemeClr>
                </a:solidFill>
                <a:latin typeface="Arial"/>
              </a:rPr>
              <a:t> foster a creative and conceptual environment where original thought is valued.</a:t>
            </a:r>
          </a:p>
          <a:p>
            <a:pPr algn="l"/>
            <a:endParaRPr lang="en-GB" sz="800" kern="0" dirty="0">
              <a:solidFill>
                <a:schemeClr val="bg2">
                  <a:lumMod val="50000"/>
                </a:schemeClr>
              </a:solidFill>
              <a:latin typeface="Arial"/>
            </a:endParaRPr>
          </a:p>
          <a:p>
            <a:pPr algn="l"/>
            <a:r>
              <a:rPr lang="en-GB" sz="800" b="1" kern="0" dirty="0">
                <a:solidFill>
                  <a:schemeClr val="bg2">
                    <a:lumMod val="50000"/>
                  </a:schemeClr>
                </a:solidFill>
                <a:latin typeface="Arial"/>
              </a:rPr>
              <a:t>Strategic Opportunists </a:t>
            </a:r>
            <a:r>
              <a:rPr lang="en-GB" sz="800" kern="0" dirty="0">
                <a:solidFill>
                  <a:schemeClr val="bg2">
                    <a:lumMod val="50000"/>
                  </a:schemeClr>
                </a:solidFill>
                <a:latin typeface="Arial"/>
              </a:rPr>
              <a:t>combine competitiveness with strategic awareness.</a:t>
            </a:r>
          </a:p>
          <a:p>
            <a:pPr algn="l"/>
            <a:endParaRPr lang="en-GB" sz="800" kern="0" dirty="0">
              <a:solidFill>
                <a:schemeClr val="bg2">
                  <a:lumMod val="50000"/>
                </a:schemeClr>
              </a:solidFill>
              <a:latin typeface="Arial"/>
            </a:endParaRPr>
          </a:p>
          <a:p>
            <a:pPr algn="l"/>
            <a:r>
              <a:rPr lang="en-GB" sz="800" kern="0" dirty="0">
                <a:solidFill>
                  <a:schemeClr val="bg2">
                    <a:lumMod val="50000"/>
                  </a:schemeClr>
                </a:solidFill>
                <a:latin typeface="Arial"/>
              </a:rPr>
              <a:t>Development areas in these areas are potentially exacerbated by </a:t>
            </a:r>
            <a:r>
              <a:rPr lang="en-GB" sz="800" b="1" kern="0" dirty="0">
                <a:solidFill>
                  <a:schemeClr val="bg2">
                    <a:lumMod val="50000"/>
                  </a:schemeClr>
                </a:solidFill>
                <a:latin typeface="Arial"/>
              </a:rPr>
              <a:t>lower abstract </a:t>
            </a:r>
            <a:r>
              <a:rPr lang="en-GB" sz="800" kern="0" dirty="0">
                <a:solidFill>
                  <a:schemeClr val="bg2">
                    <a:lumMod val="50000"/>
                  </a:schemeClr>
                </a:solidFill>
                <a:latin typeface="Arial"/>
              </a:rPr>
              <a:t>inductive reasoning test scores.</a:t>
            </a:r>
          </a:p>
        </p:txBody>
      </p:sp>
      <p:sp>
        <p:nvSpPr>
          <p:cNvPr id="22" name="TextBox 21">
            <a:extLst>
              <a:ext uri="{FF2B5EF4-FFF2-40B4-BE49-F238E27FC236}">
                <a16:creationId xmlns:a16="http://schemas.microsoft.com/office/drawing/2014/main" id="{30386B62-3AAA-4649-AC9C-350B8762363D}"/>
              </a:ext>
            </a:extLst>
          </p:cNvPr>
          <p:cNvSpPr txBox="1"/>
          <p:nvPr/>
        </p:nvSpPr>
        <p:spPr>
          <a:xfrm>
            <a:off x="2905995" y="1293357"/>
            <a:ext cx="1162814" cy="707886"/>
          </a:xfrm>
          <a:prstGeom prst="rect">
            <a:avLst/>
          </a:prstGeom>
          <a:solidFill>
            <a:sysClr val="window" lastClr="FFFFFF">
              <a:lumMod val="85000"/>
              <a:alpha val="29000"/>
            </a:sysClr>
          </a:solidFill>
        </p:spPr>
        <p:txBody>
          <a:bodyPr wrap="square" rtlCol="0">
            <a:spAutoFit/>
          </a:bodyPr>
          <a:lstStyle/>
          <a:p>
            <a:pPr algn="l"/>
            <a:r>
              <a:rPr lang="en-GB" sz="800" kern="0" dirty="0">
                <a:solidFill>
                  <a:srgbClr val="003D58"/>
                </a:solidFill>
                <a:latin typeface="Arial"/>
                <a:cs typeface="+mn-cs"/>
              </a:rPr>
              <a:t>Lower scores in these roles are generally expected for Executives in less technical areas</a:t>
            </a:r>
          </a:p>
        </p:txBody>
      </p:sp>
      <p:sp>
        <p:nvSpPr>
          <p:cNvPr id="3" name="Rectangle 2"/>
          <p:cNvSpPr/>
          <p:nvPr/>
        </p:nvSpPr>
        <p:spPr>
          <a:xfrm>
            <a:off x="457201" y="778421"/>
            <a:ext cx="8480077" cy="230832"/>
          </a:xfrm>
          <a:prstGeom prst="rect">
            <a:avLst/>
          </a:prstGeom>
        </p:spPr>
        <p:txBody>
          <a:bodyPr wrap="square">
            <a:spAutoFit/>
          </a:bodyPr>
          <a:lstStyle/>
          <a:p>
            <a:pPr lvl="0" algn="l"/>
            <a:r>
              <a:rPr lang="en-GB" sz="900" kern="0" dirty="0">
                <a:solidFill>
                  <a:srgbClr val="003D58"/>
                </a:solidFill>
                <a:latin typeface="Arial"/>
                <a:cs typeface=""/>
              </a:rPr>
              <a:t>The extent to which the lack of potential for certain impact areas is concerning, is dependent on the strategy of the organisation. </a:t>
            </a:r>
          </a:p>
        </p:txBody>
      </p:sp>
    </p:spTree>
    <p:extLst>
      <p:ext uri="{BB962C8B-B14F-4D97-AF65-F5344CB8AC3E}">
        <p14:creationId xmlns:p14="http://schemas.microsoft.com/office/powerpoint/2010/main" val="323906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a:t>
            </a:r>
            <a:r>
              <a:rPr lang="en-GB" b="1" dirty="0"/>
              <a:t>Talent Match Fit</a:t>
            </a:r>
            <a:r>
              <a:rPr lang="en-GB" dirty="0"/>
              <a:t> scores</a:t>
            </a:r>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49344" y="1158089"/>
            <a:ext cx="5909092" cy="3359150"/>
          </a:xfrm>
        </p:spPr>
      </p:pic>
      <p:sp>
        <p:nvSpPr>
          <p:cNvPr id="4" name="Slide Number Placeholder 3"/>
          <p:cNvSpPr>
            <a:spLocks noGrp="1"/>
          </p:cNvSpPr>
          <p:nvPr>
            <p:ph type="sldNum" sz="quarter" idx="11"/>
          </p:nvPr>
        </p:nvSpPr>
        <p:spPr/>
        <p:txBody>
          <a:bodyPr/>
          <a:lstStyle/>
          <a:p>
            <a:pPr>
              <a:defRPr/>
            </a:pPr>
            <a:fld id="{CA0E158F-36BB-4448-BD17-99892819D07B}" type="slidenum">
              <a:rPr lang="en-GB" smtClean="0"/>
              <a:pPr>
                <a:defRPr/>
              </a:pPr>
              <a:t>39</a:t>
            </a:fld>
            <a:endParaRPr lang="en-GB" dirty="0"/>
          </a:p>
        </p:txBody>
      </p:sp>
      <p:sp>
        <p:nvSpPr>
          <p:cNvPr id="6" name="TextBox 5">
            <a:extLst>
              <a:ext uri="{FF2B5EF4-FFF2-40B4-BE49-F238E27FC236}">
                <a16:creationId xmlns:a16="http://schemas.microsoft.com/office/drawing/2014/main" id="{30386B62-3AAA-4649-AC9C-350B8762363D}"/>
              </a:ext>
            </a:extLst>
          </p:cNvPr>
          <p:cNvSpPr txBox="1"/>
          <p:nvPr/>
        </p:nvSpPr>
        <p:spPr>
          <a:xfrm>
            <a:off x="6458436" y="1390747"/>
            <a:ext cx="2331738" cy="3016210"/>
          </a:xfrm>
          <a:prstGeom prst="rect">
            <a:avLst/>
          </a:prstGeom>
          <a:solidFill>
            <a:sysClr val="window" lastClr="FFFFFF">
              <a:lumMod val="85000"/>
              <a:alpha val="29000"/>
            </a:sysClr>
          </a:solidFill>
        </p:spPr>
        <p:txBody>
          <a:bodyPr wrap="square" rtlCol="0">
            <a:spAutoFit/>
          </a:bodyPr>
          <a:lstStyle/>
          <a:p>
            <a:pPr algn="l"/>
            <a:r>
              <a:rPr lang="en-GB" sz="1000" kern="0" dirty="0">
                <a:solidFill>
                  <a:srgbClr val="003D58"/>
                </a:solidFill>
                <a:latin typeface="Arial"/>
                <a:cs typeface="+mn-cs"/>
              </a:rPr>
              <a:t>The Talent Match Score indicates the fit of an individual with the ideal requirements as identified for a particular role. </a:t>
            </a:r>
          </a:p>
          <a:p>
            <a:pPr algn="l"/>
            <a:endParaRPr lang="en-GB" sz="1000" kern="0" dirty="0">
              <a:solidFill>
                <a:srgbClr val="003D58"/>
              </a:solidFill>
              <a:latin typeface="Arial"/>
              <a:cs typeface="+mn-cs"/>
            </a:endParaRPr>
          </a:p>
          <a:p>
            <a:pPr algn="l"/>
            <a:r>
              <a:rPr lang="en-GB" sz="1000" kern="0" dirty="0">
                <a:solidFill>
                  <a:srgbClr val="003D58"/>
                </a:solidFill>
                <a:latin typeface="Arial"/>
                <a:cs typeface="+mn-cs"/>
              </a:rPr>
              <a:t>Fit scores are generally poorer toward the lower end of the leadership pipeline (BA4). </a:t>
            </a:r>
          </a:p>
          <a:p>
            <a:pPr algn="l"/>
            <a:endParaRPr lang="en-GB" sz="1000" kern="0" dirty="0">
              <a:solidFill>
                <a:srgbClr val="003D58"/>
              </a:solidFill>
              <a:latin typeface="Arial"/>
              <a:cs typeface="+mn-cs"/>
            </a:endParaRPr>
          </a:p>
          <a:p>
            <a:pPr algn="l"/>
            <a:r>
              <a:rPr lang="en-GB" sz="1000" kern="0" dirty="0">
                <a:solidFill>
                  <a:srgbClr val="003D58"/>
                </a:solidFill>
                <a:latin typeface="Arial"/>
                <a:cs typeface="+mn-cs"/>
              </a:rPr>
              <a:t>This does suggest weaker bench strength and a possible lack of future capability for more senior roles.</a:t>
            </a:r>
          </a:p>
          <a:p>
            <a:pPr algn="l"/>
            <a:endParaRPr lang="en-GB" sz="1000" kern="0" dirty="0">
              <a:solidFill>
                <a:srgbClr val="003D58"/>
              </a:solidFill>
              <a:latin typeface="Arial"/>
              <a:cs typeface="+mn-cs"/>
            </a:endParaRPr>
          </a:p>
          <a:p>
            <a:pPr algn="l"/>
            <a:r>
              <a:rPr lang="en-GB" sz="1000" kern="0" dirty="0">
                <a:solidFill>
                  <a:srgbClr val="003D58"/>
                </a:solidFill>
                <a:latin typeface="Arial"/>
                <a:cs typeface="+mn-cs"/>
              </a:rPr>
              <a:t>Given that the individuals in the sample have been nominated as talent, the result may also suggest a miss-alignment between manager perceptions and the criteria for what good looks like.</a:t>
            </a:r>
          </a:p>
        </p:txBody>
      </p:sp>
    </p:spTree>
    <p:extLst>
      <p:ext uri="{BB962C8B-B14F-4D97-AF65-F5344CB8AC3E}">
        <p14:creationId xmlns:p14="http://schemas.microsoft.com/office/powerpoint/2010/main" val="322254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of our </a:t>
            </a:r>
            <a:r>
              <a:rPr lang="en-GB" b="1" dirty="0">
                <a:latin typeface="Helvetica Neue"/>
                <a:cs typeface="Helvetica Neue"/>
              </a:rPr>
              <a:t>clients</a:t>
            </a:r>
          </a:p>
        </p:txBody>
      </p:sp>
      <p:pic>
        <p:nvPicPr>
          <p:cNvPr id="13" name="Picture 12" descr="logo"/>
          <p:cNvPicPr/>
          <p:nvPr/>
        </p:nvPicPr>
        <p:blipFill>
          <a:blip r:embed="rId2"/>
          <a:srcRect/>
          <a:stretch>
            <a:fillRect/>
          </a:stretch>
        </p:blipFill>
        <p:spPr bwMode="auto">
          <a:xfrm>
            <a:off x="3651879" y="3391656"/>
            <a:ext cx="873950" cy="488215"/>
          </a:xfrm>
          <a:prstGeom prst="rect">
            <a:avLst/>
          </a:prstGeom>
          <a:noFill/>
          <a:ln w="9525">
            <a:noFill/>
            <a:miter lim="800000"/>
            <a:headEnd/>
            <a:tailEnd/>
          </a:ln>
        </p:spPr>
      </p:pic>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6727260" y="3168881"/>
            <a:ext cx="1217059" cy="546935"/>
          </a:xfrm>
          <a:prstGeom prst="rect">
            <a:avLst/>
          </a:prstGeom>
        </p:spPr>
      </p:pic>
      <p:pic>
        <p:nvPicPr>
          <p:cNvPr id="10" name="Picture 9"/>
          <p:cNvPicPr>
            <a:picLocks noChangeAspect="1"/>
          </p:cNvPicPr>
          <p:nvPr/>
        </p:nvPicPr>
        <p:blipFill>
          <a:blip r:embed="rId4"/>
          <a:stretch>
            <a:fillRect/>
          </a:stretch>
        </p:blipFill>
        <p:spPr>
          <a:xfrm>
            <a:off x="2435748" y="3429215"/>
            <a:ext cx="573034" cy="587124"/>
          </a:xfrm>
          <a:prstGeom prst="rect">
            <a:avLst/>
          </a:prstGeom>
        </p:spPr>
      </p:pic>
      <p:pic>
        <p:nvPicPr>
          <p:cNvPr id="17" name="Picture 16"/>
          <p:cNvPicPr>
            <a:picLocks noChangeAspect="1"/>
          </p:cNvPicPr>
          <p:nvPr/>
        </p:nvPicPr>
        <p:blipFill>
          <a:blip r:embed="rId5"/>
          <a:stretch>
            <a:fillRect/>
          </a:stretch>
        </p:blipFill>
        <p:spPr>
          <a:xfrm>
            <a:off x="6072321" y="788148"/>
            <a:ext cx="1686691" cy="524749"/>
          </a:xfrm>
          <a:prstGeom prst="rect">
            <a:avLst/>
          </a:prstGeom>
        </p:spPr>
      </p:pic>
      <p:pic>
        <p:nvPicPr>
          <p:cNvPr id="18" name="Picture 17" descr="IMPLATS Logo (RGB).jpg"/>
          <p:cNvPicPr>
            <a:picLocks noChangeAspect="1"/>
          </p:cNvPicPr>
          <p:nvPr/>
        </p:nvPicPr>
        <p:blipFill rotWithShape="1">
          <a:blip r:embed="rId6">
            <a:extLst>
              <a:ext uri="{28A0092B-C50C-407E-A947-70E740481C1C}">
                <a14:useLocalDpi xmlns:a14="http://schemas.microsoft.com/office/drawing/2010/main" val="0"/>
              </a:ext>
            </a:extLst>
          </a:blip>
          <a:srcRect l="12985" t="22816" r="10476" b="22289"/>
          <a:stretch/>
        </p:blipFill>
        <p:spPr>
          <a:xfrm>
            <a:off x="863905" y="1778608"/>
            <a:ext cx="1195315" cy="606245"/>
          </a:xfrm>
          <a:prstGeom prst="rect">
            <a:avLst/>
          </a:prstGeom>
        </p:spPr>
      </p:pic>
      <p:pic>
        <p:nvPicPr>
          <p:cNvPr id="19" name="Picture 18"/>
          <p:cNvPicPr>
            <a:picLocks noChangeAspect="1"/>
          </p:cNvPicPr>
          <p:nvPr/>
        </p:nvPicPr>
        <p:blipFill>
          <a:blip r:embed="rId7"/>
          <a:stretch>
            <a:fillRect/>
          </a:stretch>
        </p:blipFill>
        <p:spPr>
          <a:xfrm>
            <a:off x="7223993" y="3820823"/>
            <a:ext cx="751403" cy="589498"/>
          </a:xfrm>
          <a:prstGeom prst="rect">
            <a:avLst/>
          </a:prstGeom>
        </p:spPr>
      </p:pic>
      <p:pic>
        <p:nvPicPr>
          <p:cNvPr id="21" name="Picture 20"/>
          <p:cNvPicPr>
            <a:picLocks noChangeAspect="1"/>
          </p:cNvPicPr>
          <p:nvPr/>
        </p:nvPicPr>
        <p:blipFill rotWithShape="1">
          <a:blip r:embed="rId8"/>
          <a:srcRect t="13663" b="15988"/>
          <a:stretch/>
        </p:blipFill>
        <p:spPr>
          <a:xfrm>
            <a:off x="2370179" y="4034955"/>
            <a:ext cx="1019175" cy="539790"/>
          </a:xfrm>
          <a:prstGeom prst="rect">
            <a:avLst/>
          </a:prstGeom>
        </p:spPr>
      </p:pic>
      <p:pic>
        <p:nvPicPr>
          <p:cNvPr id="22" name="Picture 21" descr="White logo.jpg"/>
          <p:cNvPicPr>
            <a:picLocks noChangeAspect="1"/>
          </p:cNvPicPr>
          <p:nvPr/>
        </p:nvPicPr>
        <p:blipFill rotWithShape="1">
          <a:blip r:embed="rId9">
            <a:extLst>
              <a:ext uri="{28A0092B-C50C-407E-A947-70E740481C1C}">
                <a14:useLocalDpi xmlns:a14="http://schemas.microsoft.com/office/drawing/2010/main" val="0"/>
              </a:ext>
            </a:extLst>
          </a:blip>
          <a:srcRect t="-1" r="47712" b="-8505"/>
          <a:stretch/>
        </p:blipFill>
        <p:spPr>
          <a:xfrm>
            <a:off x="6065903" y="3588006"/>
            <a:ext cx="978929" cy="735067"/>
          </a:xfrm>
          <a:prstGeom prst="rect">
            <a:avLst/>
          </a:prstGeom>
        </p:spPr>
      </p:pic>
      <p:pic>
        <p:nvPicPr>
          <p:cNvPr id="26" name="Picture 25"/>
          <p:cNvPicPr>
            <a:picLocks noChangeAspect="1"/>
          </p:cNvPicPr>
          <p:nvPr/>
        </p:nvPicPr>
        <p:blipFill>
          <a:blip r:embed="rId10"/>
          <a:stretch>
            <a:fillRect/>
          </a:stretch>
        </p:blipFill>
        <p:spPr>
          <a:xfrm>
            <a:off x="489705" y="3229886"/>
            <a:ext cx="1460897" cy="620032"/>
          </a:xfrm>
          <a:prstGeom prst="rect">
            <a:avLst/>
          </a:prstGeom>
        </p:spPr>
      </p:pic>
      <p:pic>
        <p:nvPicPr>
          <p:cNvPr id="29" name="Picture 28"/>
          <p:cNvPicPr>
            <a:picLocks noChangeAspect="1"/>
          </p:cNvPicPr>
          <p:nvPr/>
        </p:nvPicPr>
        <p:blipFill rotWithShape="1">
          <a:blip r:embed="rId11"/>
          <a:srcRect l="21413" t="35555" r="10507" b="32196"/>
          <a:stretch/>
        </p:blipFill>
        <p:spPr>
          <a:xfrm>
            <a:off x="4807862" y="2050273"/>
            <a:ext cx="944014" cy="335386"/>
          </a:xfrm>
          <a:prstGeom prst="rect">
            <a:avLst/>
          </a:prstGeom>
        </p:spPr>
      </p:pic>
      <p:pic>
        <p:nvPicPr>
          <p:cNvPr id="30" name="Picture 29"/>
          <p:cNvPicPr>
            <a:picLocks noChangeAspect="1"/>
          </p:cNvPicPr>
          <p:nvPr/>
        </p:nvPicPr>
        <p:blipFill>
          <a:blip r:embed="rId12"/>
          <a:stretch>
            <a:fillRect/>
          </a:stretch>
        </p:blipFill>
        <p:spPr>
          <a:xfrm>
            <a:off x="3610779" y="1142943"/>
            <a:ext cx="1480453" cy="448032"/>
          </a:xfrm>
          <a:prstGeom prst="rect">
            <a:avLst/>
          </a:prstGeom>
        </p:spPr>
      </p:pic>
      <p:pic>
        <p:nvPicPr>
          <p:cNvPr id="1024" name="Picture 1023"/>
          <p:cNvPicPr>
            <a:picLocks noChangeAspect="1"/>
          </p:cNvPicPr>
          <p:nvPr/>
        </p:nvPicPr>
        <p:blipFill rotWithShape="1">
          <a:blip r:embed="rId13"/>
          <a:srcRect b="58125"/>
          <a:stretch/>
        </p:blipFill>
        <p:spPr>
          <a:xfrm>
            <a:off x="2705229" y="1758624"/>
            <a:ext cx="1645777" cy="350054"/>
          </a:xfrm>
          <a:prstGeom prst="rect">
            <a:avLst/>
          </a:prstGeom>
        </p:spPr>
      </p:pic>
      <p:pic>
        <p:nvPicPr>
          <p:cNvPr id="1025" name="Picture 1024"/>
          <p:cNvPicPr>
            <a:picLocks noChangeAspect="1"/>
          </p:cNvPicPr>
          <p:nvPr/>
        </p:nvPicPr>
        <p:blipFill rotWithShape="1">
          <a:blip r:embed="rId14"/>
          <a:srcRect t="28999" b="30057"/>
          <a:stretch/>
        </p:blipFill>
        <p:spPr>
          <a:xfrm>
            <a:off x="3282189" y="2829439"/>
            <a:ext cx="1377052" cy="447542"/>
          </a:xfrm>
          <a:prstGeom prst="rect">
            <a:avLst/>
          </a:prstGeom>
        </p:spPr>
      </p:pic>
      <p:pic>
        <p:nvPicPr>
          <p:cNvPr id="4" name="Picture 3" descr="ADT TYCO Business - Portrait.pdf"/>
          <p:cNvPicPr>
            <a:picLocks noChangeAspect="1"/>
          </p:cNvPicPr>
          <p:nvPr/>
        </p:nvPicPr>
        <p:blipFill rotWithShape="1">
          <a:blip r:embed="rId15">
            <a:extLst>
              <a:ext uri="{28A0092B-C50C-407E-A947-70E740481C1C}">
                <a14:useLocalDpi xmlns:a14="http://schemas.microsoft.com/office/drawing/2010/main" val="0"/>
              </a:ext>
            </a:extLst>
          </a:blip>
          <a:srcRect l="25417" t="34531" r="25051" b="35348"/>
          <a:stretch/>
        </p:blipFill>
        <p:spPr>
          <a:xfrm>
            <a:off x="366113" y="2346570"/>
            <a:ext cx="909811" cy="782959"/>
          </a:xfrm>
          <a:prstGeom prst="rect">
            <a:avLst/>
          </a:prstGeom>
        </p:spPr>
      </p:pic>
      <p:pic>
        <p:nvPicPr>
          <p:cNvPr id="31" name="Picture 30" descr="C:\Users\Nicola\Downloads\VCC_CMYK_Large (2).jpg"/>
          <p:cNvPicPr/>
          <p:nvPr/>
        </p:nvPicPr>
        <p:blipFill>
          <a:blip r:embed="rId16">
            <a:extLst>
              <a:ext uri="{28A0092B-C50C-407E-A947-70E740481C1C}">
                <a14:useLocalDpi xmlns:a14="http://schemas.microsoft.com/office/drawing/2010/main" val="0"/>
              </a:ext>
            </a:extLst>
          </a:blip>
          <a:srcRect/>
          <a:stretch>
            <a:fillRect/>
          </a:stretch>
        </p:blipFill>
        <p:spPr bwMode="auto">
          <a:xfrm>
            <a:off x="3653046" y="4065940"/>
            <a:ext cx="553628" cy="544092"/>
          </a:xfrm>
          <a:prstGeom prst="rect">
            <a:avLst/>
          </a:prstGeom>
          <a:noFill/>
          <a:ln>
            <a:noFill/>
          </a:ln>
        </p:spPr>
      </p:pic>
      <p:pic>
        <p:nvPicPr>
          <p:cNvPr id="7" name="Picture 6" descr="Screen Shot 2015-06-10 at 20.41.09.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8308" y="1109466"/>
            <a:ext cx="613783" cy="597799"/>
          </a:xfrm>
          <a:prstGeom prst="rect">
            <a:avLst/>
          </a:prstGeom>
        </p:spPr>
      </p:pic>
      <p:pic>
        <p:nvPicPr>
          <p:cNvPr id="11" name="Picture 10" descr="SBSA Banner.psd"/>
          <p:cNvPicPr>
            <a:picLocks noChangeAspect="1"/>
          </p:cNvPicPr>
          <p:nvPr/>
        </p:nvPicPr>
        <p:blipFill rotWithShape="1">
          <a:blip r:embed="rId18">
            <a:extLst>
              <a:ext uri="{28A0092B-C50C-407E-A947-70E740481C1C}">
                <a14:useLocalDpi xmlns:a14="http://schemas.microsoft.com/office/drawing/2010/main" val="0"/>
              </a:ext>
            </a:extLst>
          </a:blip>
          <a:srcRect l="2451" t="20201" r="75809" b="23390"/>
          <a:stretch/>
        </p:blipFill>
        <p:spPr>
          <a:xfrm>
            <a:off x="3032007" y="2237290"/>
            <a:ext cx="1490951" cy="443268"/>
          </a:xfrm>
          <a:prstGeom prst="rect">
            <a:avLst/>
          </a:prstGeom>
        </p:spPr>
      </p:pic>
      <p:pic>
        <p:nvPicPr>
          <p:cNvPr id="12" name="Picture 11" descr="Screen Shot 2015-07-24 at 12.01.51.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8847" y="1117572"/>
            <a:ext cx="499835" cy="599801"/>
          </a:xfrm>
          <a:prstGeom prst="rect">
            <a:avLst/>
          </a:prstGeom>
        </p:spPr>
      </p:pic>
      <p:pic>
        <p:nvPicPr>
          <p:cNvPr id="14" name="Picture 13" descr="Avis Fleet - Logo 960 x 110 pix.jpg"/>
          <p:cNvPicPr>
            <a:picLocks noChangeAspect="1"/>
          </p:cNvPicPr>
          <p:nvPr/>
        </p:nvPicPr>
        <p:blipFill rotWithShape="1">
          <a:blip r:embed="rId20">
            <a:extLst>
              <a:ext uri="{28A0092B-C50C-407E-A947-70E740481C1C}">
                <a14:useLocalDpi xmlns:a14="http://schemas.microsoft.com/office/drawing/2010/main" val="0"/>
              </a:ext>
            </a:extLst>
          </a:blip>
          <a:srcRect l="22357" r="18381"/>
          <a:stretch/>
        </p:blipFill>
        <p:spPr>
          <a:xfrm>
            <a:off x="457201" y="4030483"/>
            <a:ext cx="1590386" cy="307503"/>
          </a:xfrm>
          <a:prstGeom prst="rect">
            <a:avLst/>
          </a:prstGeom>
        </p:spPr>
      </p:pic>
      <p:sp>
        <p:nvSpPr>
          <p:cNvPr id="1026" name="Slide Number Placeholder 1025"/>
          <p:cNvSpPr>
            <a:spLocks noGrp="1"/>
          </p:cNvSpPr>
          <p:nvPr>
            <p:ph type="sldNum" sz="quarter" idx="10"/>
          </p:nvPr>
        </p:nvSpPr>
        <p:spPr/>
        <p:txBody>
          <a:bodyPr/>
          <a:lstStyle/>
          <a:p>
            <a:pPr>
              <a:defRPr/>
            </a:pPr>
            <a:r>
              <a:rPr lang="en-GB"/>
              <a:t>PAGE </a:t>
            </a:r>
            <a:fld id="{4646D39D-72DD-EC43-AE57-0EBBAA7D9A27}" type="slidenum">
              <a:rPr lang="en-GB" smtClean="0"/>
              <a:pPr>
                <a:defRPr/>
              </a:pPr>
              <a:t>4</a:t>
            </a:fld>
            <a:endParaRPr lang="en-GB" dirty="0"/>
          </a:p>
        </p:txBody>
      </p:sp>
      <p:pic>
        <p:nvPicPr>
          <p:cNvPr id="34" name="Picture 3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84295" y="1102597"/>
            <a:ext cx="576243" cy="576243"/>
          </a:xfrm>
          <a:prstGeom prst="rect">
            <a:avLst/>
          </a:prstGeom>
        </p:spPr>
      </p:pic>
      <p:pic>
        <p:nvPicPr>
          <p:cNvPr id="35" name="Picture 3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578949" y="4184235"/>
            <a:ext cx="1373876" cy="277677"/>
          </a:xfrm>
          <a:prstGeom prst="rect">
            <a:avLst/>
          </a:prstGeom>
        </p:spPr>
      </p:pic>
      <p:pic>
        <p:nvPicPr>
          <p:cNvPr id="36" name="Picture 3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096883" y="3505632"/>
            <a:ext cx="747590" cy="414299"/>
          </a:xfrm>
          <a:prstGeom prst="rect">
            <a:avLst/>
          </a:prstGeom>
        </p:spPr>
      </p:pic>
      <p:pic>
        <p:nvPicPr>
          <p:cNvPr id="37" name="Picture 3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909844" y="2709923"/>
            <a:ext cx="1447109" cy="353951"/>
          </a:xfrm>
          <a:prstGeom prst="rect">
            <a:avLst/>
          </a:prstGeom>
        </p:spPr>
      </p:pic>
      <p:pic>
        <p:nvPicPr>
          <p:cNvPr id="38" name="Picture 37"/>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1353599" y="2881011"/>
            <a:ext cx="1614348" cy="373064"/>
          </a:xfrm>
          <a:prstGeom prst="rect">
            <a:avLst/>
          </a:prstGeom>
        </p:spPr>
      </p:pic>
      <p:pic>
        <p:nvPicPr>
          <p:cNvPr id="40" name="Picture 39"/>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6246979" y="2131157"/>
            <a:ext cx="1153838" cy="535381"/>
          </a:xfrm>
          <a:prstGeom prst="rect">
            <a:avLst/>
          </a:prstGeom>
        </p:spPr>
      </p:pic>
      <p:pic>
        <p:nvPicPr>
          <p:cNvPr id="6" name="Picture 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819577" y="2357401"/>
            <a:ext cx="987168" cy="397488"/>
          </a:xfrm>
          <a:prstGeom prst="rect">
            <a:avLst/>
          </a:prstGeom>
        </p:spPr>
      </p:pic>
      <p:pic>
        <p:nvPicPr>
          <p:cNvPr id="5" name="Picture 4" descr="A close up of a sign&#13;&#10;&#13;&#10;Description automatically generated">
            <a:extLst>
              <a:ext uri="{FF2B5EF4-FFF2-40B4-BE49-F238E27FC236}">
                <a16:creationId xmlns:a16="http://schemas.microsoft.com/office/drawing/2014/main" id="{49A48C7B-2562-AD49-997A-99F0E2701AFD}"/>
              </a:ext>
            </a:extLst>
          </p:cNvPr>
          <p:cNvPicPr>
            <a:picLocks noChangeAspect="1"/>
          </p:cNvPicPr>
          <p:nvPr/>
        </p:nvPicPr>
        <p:blipFill>
          <a:blip r:embed="rId28"/>
          <a:stretch>
            <a:fillRect/>
          </a:stretch>
        </p:blipFill>
        <p:spPr>
          <a:xfrm>
            <a:off x="7651761" y="1386165"/>
            <a:ext cx="903197" cy="903197"/>
          </a:xfrm>
          <a:prstGeom prst="rect">
            <a:avLst/>
          </a:prstGeom>
        </p:spPr>
      </p:pic>
      <p:pic>
        <p:nvPicPr>
          <p:cNvPr id="9" name="Picture 8" descr="A close up of a sign&#13;&#10;&#13;&#10;Description automatically generated">
            <a:extLst>
              <a:ext uri="{FF2B5EF4-FFF2-40B4-BE49-F238E27FC236}">
                <a16:creationId xmlns:a16="http://schemas.microsoft.com/office/drawing/2014/main" id="{EAE0D317-1547-3B45-B82F-649F1B9572F4}"/>
              </a:ext>
            </a:extLst>
          </p:cNvPr>
          <p:cNvPicPr>
            <a:picLocks noChangeAspect="1"/>
          </p:cNvPicPr>
          <p:nvPr/>
        </p:nvPicPr>
        <p:blipFill>
          <a:blip r:embed="rId29"/>
          <a:stretch>
            <a:fillRect/>
          </a:stretch>
        </p:blipFill>
        <p:spPr>
          <a:xfrm>
            <a:off x="7598445" y="2467735"/>
            <a:ext cx="918710" cy="612473"/>
          </a:xfrm>
          <a:prstGeom prst="rect">
            <a:avLst/>
          </a:prstGeom>
        </p:spPr>
      </p:pic>
      <p:pic>
        <p:nvPicPr>
          <p:cNvPr id="39" name="Picture 38" descr="Image result for The Emirates group">
            <a:extLst>
              <a:ext uri="{FF2B5EF4-FFF2-40B4-BE49-F238E27FC236}">
                <a16:creationId xmlns:a16="http://schemas.microsoft.com/office/drawing/2014/main" id="{274287A7-EAAC-DA4A-97B5-52EA114EA9EF}"/>
              </a:ext>
            </a:extLst>
          </p:cNvPr>
          <p:cNvPicPr/>
          <p:nvPr/>
        </p:nvPicPr>
        <p:blipFill>
          <a:blip r:embed="rId30">
            <a:extLst>
              <a:ext uri="{28A0092B-C50C-407E-A947-70E740481C1C}">
                <a14:useLocalDpi xmlns:a14="http://schemas.microsoft.com/office/drawing/2010/main" val="0"/>
              </a:ext>
            </a:extLst>
          </a:blip>
          <a:srcRect/>
          <a:stretch>
            <a:fillRect/>
          </a:stretch>
        </p:blipFill>
        <p:spPr bwMode="auto">
          <a:xfrm>
            <a:off x="4823584" y="2350118"/>
            <a:ext cx="920327" cy="920327"/>
          </a:xfrm>
          <a:prstGeom prst="rect">
            <a:avLst/>
          </a:prstGeom>
          <a:noFill/>
          <a:ln>
            <a:noFill/>
          </a:ln>
        </p:spPr>
      </p:pic>
      <p:pic>
        <p:nvPicPr>
          <p:cNvPr id="20" name="Picture 19">
            <a:extLst>
              <a:ext uri="{FF2B5EF4-FFF2-40B4-BE49-F238E27FC236}">
                <a16:creationId xmlns:a16="http://schemas.microsoft.com/office/drawing/2014/main" id="{B6C7451F-B56B-1B42-AD4F-E3FA8BD012C9}"/>
              </a:ext>
            </a:extLst>
          </p:cNvPr>
          <p:cNvPicPr>
            <a:picLocks noChangeAspect="1"/>
          </p:cNvPicPr>
          <p:nvPr/>
        </p:nvPicPr>
        <p:blipFill>
          <a:blip r:embed="rId31"/>
          <a:stretch>
            <a:fillRect/>
          </a:stretch>
        </p:blipFill>
        <p:spPr>
          <a:xfrm>
            <a:off x="5598269" y="1494074"/>
            <a:ext cx="1392848" cy="369531"/>
          </a:xfrm>
          <a:prstGeom prst="rect">
            <a:avLst/>
          </a:prstGeom>
        </p:spPr>
      </p:pic>
    </p:spTree>
    <p:extLst>
      <p:ext uri="{BB962C8B-B14F-4D97-AF65-F5344CB8AC3E}">
        <p14:creationId xmlns:p14="http://schemas.microsoft.com/office/powerpoint/2010/main" val="2758900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Neue Thin"/>
                <a:cs typeface="Helvetica Neue Thin"/>
              </a:rPr>
              <a:t>Further</a:t>
            </a:r>
            <a:r>
              <a:rPr lang="en-US" b="1" dirty="0">
                <a:latin typeface="Helvetica Neue"/>
                <a:cs typeface="Helvetica Neue"/>
              </a:rPr>
              <a:t> Development </a:t>
            </a:r>
            <a:r>
              <a:rPr lang="en-US" dirty="0"/>
              <a:t>options</a:t>
            </a:r>
          </a:p>
        </p:txBody>
      </p:sp>
      <p:sp>
        <p:nvSpPr>
          <p:cNvPr id="3" name="Rectangle 2"/>
          <p:cNvSpPr/>
          <p:nvPr/>
        </p:nvSpPr>
        <p:spPr>
          <a:xfrm>
            <a:off x="1421766" y="3549514"/>
            <a:ext cx="1303051" cy="577081"/>
          </a:xfrm>
          <a:prstGeom prst="rect">
            <a:avLst/>
          </a:prstGeom>
        </p:spPr>
        <p:txBody>
          <a:bodyPr wrap="square">
            <a:spAutoFit/>
          </a:bodyPr>
          <a:lstStyle/>
          <a:p>
            <a:pPr>
              <a:spcBef>
                <a:spcPts val="1350"/>
              </a:spcBef>
              <a:buClr>
                <a:srgbClr val="00557E"/>
              </a:buClr>
              <a:buSzPct val="100000"/>
            </a:pPr>
            <a:r>
              <a:rPr lang="en-GB" sz="1050" dirty="0">
                <a:solidFill>
                  <a:srgbClr val="003D58"/>
                </a:solidFill>
                <a:latin typeface="Helvetica Neue"/>
                <a:cs typeface="Helvetica Neue"/>
              </a:rPr>
              <a:t>Individual </a:t>
            </a:r>
            <a:r>
              <a:rPr lang="en-GB" sz="1050" b="1" dirty="0">
                <a:solidFill>
                  <a:srgbClr val="003D58"/>
                </a:solidFill>
                <a:latin typeface="Helvetica Neue"/>
                <a:cs typeface="Helvetica Neue"/>
              </a:rPr>
              <a:t>reports</a:t>
            </a:r>
            <a:r>
              <a:rPr lang="en-GB" sz="1050" dirty="0">
                <a:solidFill>
                  <a:srgbClr val="003D58"/>
                </a:solidFill>
                <a:latin typeface="Helvetica Neue"/>
                <a:cs typeface="Helvetica Neue"/>
              </a:rPr>
              <a:t> with development tips</a:t>
            </a:r>
          </a:p>
        </p:txBody>
      </p:sp>
      <p:sp>
        <p:nvSpPr>
          <p:cNvPr id="8" name="Rectangle 7"/>
          <p:cNvSpPr/>
          <p:nvPr/>
        </p:nvSpPr>
        <p:spPr>
          <a:xfrm>
            <a:off x="2563941" y="4129921"/>
            <a:ext cx="1303051" cy="253916"/>
          </a:xfrm>
          <a:prstGeom prst="rect">
            <a:avLst/>
          </a:prstGeom>
        </p:spPr>
        <p:txBody>
          <a:bodyPr wrap="square">
            <a:spAutoFit/>
          </a:bodyPr>
          <a:lstStyle/>
          <a:p>
            <a:pPr>
              <a:spcBef>
                <a:spcPts val="1350"/>
              </a:spcBef>
              <a:buClr>
                <a:srgbClr val="00557E"/>
              </a:buClr>
              <a:buSzPct val="100000"/>
            </a:pPr>
            <a:r>
              <a:rPr lang="en-GB" sz="1050" b="1" dirty="0">
                <a:solidFill>
                  <a:srgbClr val="003D58"/>
                </a:solidFill>
                <a:latin typeface="Helvetica Neue"/>
                <a:cs typeface="Helvetica Neue"/>
              </a:rPr>
              <a:t>Coach</a:t>
            </a:r>
            <a:r>
              <a:rPr lang="en-GB" sz="1050" dirty="0">
                <a:solidFill>
                  <a:srgbClr val="003D58"/>
                </a:solidFill>
                <a:latin typeface="Helvetica Neue"/>
                <a:cs typeface="Helvetica Neue"/>
              </a:rPr>
              <a:t>Matching</a:t>
            </a:r>
          </a:p>
        </p:txBody>
      </p:sp>
      <p:sp>
        <p:nvSpPr>
          <p:cNvPr id="10" name="Rectangle 9"/>
          <p:cNvSpPr/>
          <p:nvPr/>
        </p:nvSpPr>
        <p:spPr>
          <a:xfrm>
            <a:off x="4473511" y="4129921"/>
            <a:ext cx="1303051" cy="577081"/>
          </a:xfrm>
          <a:prstGeom prst="rect">
            <a:avLst/>
          </a:prstGeom>
        </p:spPr>
        <p:txBody>
          <a:bodyPr wrap="square">
            <a:spAutoFit/>
          </a:bodyPr>
          <a:lstStyle/>
          <a:p>
            <a:pPr>
              <a:spcBef>
                <a:spcPts val="1350"/>
              </a:spcBef>
              <a:buClr>
                <a:srgbClr val="00557E"/>
              </a:buClr>
              <a:buSzPct val="100000"/>
            </a:pPr>
            <a:r>
              <a:rPr lang="en-GB" sz="1050" i="1" dirty="0">
                <a:solidFill>
                  <a:srgbClr val="003D58"/>
                </a:solidFill>
                <a:latin typeface="Helvetica Neue"/>
                <a:cs typeface="Helvetica Neue"/>
              </a:rPr>
              <a:t>tts-develop </a:t>
            </a:r>
            <a:r>
              <a:rPr lang="en-GB" sz="1050" b="1" dirty="0">
                <a:solidFill>
                  <a:srgbClr val="003D58"/>
                </a:solidFill>
                <a:latin typeface="Helvetica Neue"/>
                <a:cs typeface="Helvetica Neue"/>
              </a:rPr>
              <a:t>online</a:t>
            </a:r>
            <a:r>
              <a:rPr lang="en-GB" sz="1050" dirty="0">
                <a:solidFill>
                  <a:srgbClr val="003D58"/>
                </a:solidFill>
                <a:latin typeface="Helvetica Neue"/>
                <a:cs typeface="Helvetica Neue"/>
              </a:rPr>
              <a:t> leadership academy</a:t>
            </a:r>
          </a:p>
        </p:txBody>
      </p:sp>
      <p:sp>
        <p:nvSpPr>
          <p:cNvPr id="11" name="Rectangle 10"/>
          <p:cNvSpPr/>
          <p:nvPr/>
        </p:nvSpPr>
        <p:spPr>
          <a:xfrm>
            <a:off x="457200" y="1017059"/>
            <a:ext cx="7254509" cy="253916"/>
          </a:xfrm>
          <a:prstGeom prst="rect">
            <a:avLst/>
          </a:prstGeom>
        </p:spPr>
        <p:txBody>
          <a:bodyPr wrap="square">
            <a:spAutoFit/>
          </a:bodyPr>
          <a:lstStyle/>
          <a:p>
            <a:pPr lvl="0" algn="l"/>
            <a:r>
              <a:rPr lang="en-US" sz="1050" dirty="0">
                <a:solidFill>
                  <a:srgbClr val="003D58"/>
                </a:solidFill>
                <a:latin typeface="Arial"/>
              </a:rPr>
              <a:t>The TTS online Leadership Academy provides additional development options as part of a blended learning approach.</a:t>
            </a:r>
          </a:p>
        </p:txBody>
      </p:sp>
      <p:sp>
        <p:nvSpPr>
          <p:cNvPr id="4" name="Slide Number Placeholder 3"/>
          <p:cNvSpPr>
            <a:spLocks noGrp="1"/>
          </p:cNvSpPr>
          <p:nvPr>
            <p:ph type="sldNum" sz="quarter" idx="10"/>
          </p:nvPr>
        </p:nvSpPr>
        <p:spPr/>
        <p:txBody>
          <a:bodyPr/>
          <a:lstStyle/>
          <a:p>
            <a:pPr>
              <a:defRPr/>
            </a:pPr>
            <a:r>
              <a:rPr lang="en-GB" dirty="0"/>
              <a:t>PAGE </a:t>
            </a:r>
            <a:fld id="{B016EB64-D1CE-C142-9649-79488BC5A1DA}" type="slidenum">
              <a:rPr lang="en-GB" smtClean="0"/>
              <a:pPr>
                <a:defRPr/>
              </a:pPr>
              <a:t>40</a:t>
            </a:fld>
            <a:endParaRPr lang="en-GB" dirty="0"/>
          </a:p>
        </p:txBody>
      </p:sp>
      <p:pic>
        <p:nvPicPr>
          <p:cNvPr id="12" name="Picture 11"/>
          <p:cNvPicPr>
            <a:picLocks noChangeAspect="1"/>
          </p:cNvPicPr>
          <p:nvPr/>
        </p:nvPicPr>
        <p:blipFill>
          <a:blip r:embed="rId2" cstate="email">
            <a:alphaModFix amt="49000"/>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320899" y="2298454"/>
            <a:ext cx="4390743" cy="329728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93" y="648360"/>
            <a:ext cx="6687472" cy="4387666"/>
          </a:xfrm>
          <a:prstGeom prst="rect">
            <a:avLst/>
          </a:prstGeom>
        </p:spPr>
      </p:pic>
    </p:spTree>
    <p:extLst>
      <p:ext uri="{BB962C8B-B14F-4D97-AF65-F5344CB8AC3E}">
        <p14:creationId xmlns:p14="http://schemas.microsoft.com/office/powerpoint/2010/main" val="3938071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CBF36D-3558-D844-87FF-967928488FE4}"/>
              </a:ext>
            </a:extLst>
          </p:cNvPr>
          <p:cNvSpPr>
            <a:spLocks noGrp="1"/>
          </p:cNvSpPr>
          <p:nvPr>
            <p:ph sz="quarter" idx="11"/>
          </p:nvPr>
        </p:nvSpPr>
        <p:spPr/>
        <p:txBody>
          <a:bodyPr/>
          <a:lstStyle/>
          <a:p>
            <a:endParaRPr lang="en-US"/>
          </a:p>
        </p:txBody>
      </p:sp>
      <p:sp>
        <p:nvSpPr>
          <p:cNvPr id="6" name="Title 5">
            <a:extLst>
              <a:ext uri="{FF2B5EF4-FFF2-40B4-BE49-F238E27FC236}">
                <a16:creationId xmlns:a16="http://schemas.microsoft.com/office/drawing/2014/main" id="{D22B9820-4637-1841-BDE5-DD79D9664E58}"/>
              </a:ext>
            </a:extLst>
          </p:cNvPr>
          <p:cNvSpPr>
            <a:spLocks noGrp="1"/>
          </p:cNvSpPr>
          <p:nvPr>
            <p:ph type="title"/>
          </p:nvPr>
        </p:nvSpPr>
        <p:spPr/>
        <p:txBody>
          <a:bodyPr/>
          <a:lstStyle/>
          <a:p>
            <a:r>
              <a:rPr lang="en-US" dirty="0"/>
              <a:t>Thank you</a:t>
            </a:r>
          </a:p>
        </p:txBody>
      </p:sp>
      <p:sp>
        <p:nvSpPr>
          <p:cNvPr id="5" name="Slide Number Placeholder 4">
            <a:extLst>
              <a:ext uri="{FF2B5EF4-FFF2-40B4-BE49-F238E27FC236}">
                <a16:creationId xmlns:a16="http://schemas.microsoft.com/office/drawing/2014/main" id="{9C3989A7-5C1D-6F45-A937-3E15853AC6CA}"/>
              </a:ext>
            </a:extLst>
          </p:cNvPr>
          <p:cNvSpPr>
            <a:spLocks noGrp="1"/>
          </p:cNvSpPr>
          <p:nvPr>
            <p:ph type="sldNum" sz="quarter" idx="4294967295"/>
          </p:nvPr>
        </p:nvSpPr>
        <p:spPr>
          <a:xfrm>
            <a:off x="7010400" y="4724400"/>
            <a:ext cx="2133600" cy="273050"/>
          </a:xfrm>
        </p:spPr>
        <p:txBody>
          <a:bodyPr/>
          <a:lstStyle/>
          <a:p>
            <a:pPr>
              <a:defRPr/>
            </a:pPr>
            <a:r>
              <a:rPr lang="en-GB"/>
              <a:t>PAGE </a:t>
            </a:r>
            <a:fld id="{92D704C7-2600-C44E-9A7D-90C6D410B52F}" type="slidenum">
              <a:rPr lang="en-GB" smtClean="0"/>
              <a:pPr>
                <a:defRPr/>
              </a:pPr>
              <a:t>41</a:t>
            </a:fld>
            <a:endParaRPr lang="en-GB" dirty="0"/>
          </a:p>
        </p:txBody>
      </p:sp>
    </p:spTree>
    <p:extLst>
      <p:ext uri="{BB962C8B-B14F-4D97-AF65-F5344CB8AC3E}">
        <p14:creationId xmlns:p14="http://schemas.microsoft.com/office/powerpoint/2010/main" val="357916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Our </a:t>
            </a:r>
            <a:r>
              <a:rPr lang="en-US" b="1" dirty="0"/>
              <a:t>approach</a:t>
            </a:r>
          </a:p>
        </p:txBody>
      </p:sp>
      <p:sp>
        <p:nvSpPr>
          <p:cNvPr id="3" name="Slide Number Placeholder 2"/>
          <p:cNvSpPr>
            <a:spLocks noGrp="1"/>
          </p:cNvSpPr>
          <p:nvPr>
            <p:ph type="sldNum" sz="quarter" idx="10"/>
          </p:nvPr>
        </p:nvSpPr>
        <p:spPr/>
        <p:txBody>
          <a:bodyPr/>
          <a:lstStyle/>
          <a:p>
            <a:r>
              <a:rPr lang="en-GB"/>
              <a:t>PAGE </a:t>
            </a:r>
            <a:fld id="{B016EB64-D1CE-C142-9649-79488BC5A1DA}" type="slidenum">
              <a:rPr lang="en-GB" smtClean="0"/>
              <a:pPr/>
              <a:t>5</a:t>
            </a:fld>
            <a:endParaRPr lang="en-GB" dirty="0"/>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1" y="951310"/>
            <a:ext cx="4558971" cy="3400944"/>
          </a:xfrm>
          <a:prstGeom prst="rect">
            <a:avLst/>
          </a:prstGeom>
        </p:spPr>
      </p:pic>
      <p:sp>
        <p:nvSpPr>
          <p:cNvPr id="14" name="Rectangle 13"/>
          <p:cNvSpPr/>
          <p:nvPr/>
        </p:nvSpPr>
        <p:spPr>
          <a:xfrm>
            <a:off x="5130800" y="1171441"/>
            <a:ext cx="3327065" cy="3275897"/>
          </a:xfrm>
          <a:prstGeom prst="rect">
            <a:avLst/>
          </a:prstGeom>
        </p:spPr>
        <p:txBody>
          <a:bodyPr wrap="square">
            <a:spAutoFit/>
          </a:bodyPr>
          <a:lstStyle/>
          <a:p>
            <a:pPr algn="l">
              <a:lnSpc>
                <a:spcPct val="115000"/>
              </a:lnSpc>
              <a:spcAft>
                <a:spcPts val="900"/>
              </a:spcAft>
            </a:pPr>
            <a:r>
              <a:rPr lang="en-ZA" sz="1800" dirty="0">
                <a:latin typeface="Helvetica Neue" panose="02000503000000020004" pitchFamily="2" charset="0"/>
                <a:ea typeface="Helvetica Neue" panose="02000503000000020004" pitchFamily="2" charset="0"/>
                <a:cs typeface="Helvetica Neue" panose="02000503000000020004" pitchFamily="2" charset="0"/>
              </a:rPr>
              <a:t>You cannot measure what you cannot </a:t>
            </a:r>
            <a:r>
              <a:rPr lang="en-ZA" sz="1800" b="1" dirty="0">
                <a:latin typeface="Helvetica Neue" panose="02000503000000020004" pitchFamily="2" charset="0"/>
                <a:ea typeface="Helvetica Neue" panose="02000503000000020004" pitchFamily="2" charset="0"/>
                <a:cs typeface="Helvetica Neue" panose="02000503000000020004" pitchFamily="2" charset="0"/>
              </a:rPr>
              <a:t>define</a:t>
            </a:r>
            <a:r>
              <a:rPr lang="en-ZA" sz="1800" dirty="0">
                <a:latin typeface="Helvetica Neue" panose="02000503000000020004" pitchFamily="2" charset="0"/>
                <a:ea typeface="Helvetica Neue" panose="02000503000000020004" pitchFamily="2" charset="0"/>
                <a:cs typeface="Helvetica Neue" panose="02000503000000020004" pitchFamily="2" charset="0"/>
              </a:rPr>
              <a:t>.</a:t>
            </a:r>
          </a:p>
          <a:p>
            <a:pPr algn="l">
              <a:lnSpc>
                <a:spcPct val="115000"/>
              </a:lnSpc>
              <a:spcAft>
                <a:spcPts val="900"/>
              </a:spcAft>
            </a:pPr>
            <a:r>
              <a:rPr lang="en-ZA" sz="1800" dirty="0">
                <a:solidFill>
                  <a:srgbClr val="5B7C90"/>
                </a:solidFill>
                <a:effectLst/>
                <a:latin typeface="Helvetica Neue" panose="02000503000000020004" pitchFamily="2" charset="0"/>
                <a:ea typeface="Helvetica Neue" panose="02000503000000020004" pitchFamily="2" charset="0"/>
                <a:cs typeface="Helvetica Neue" panose="02000503000000020004" pitchFamily="2" charset="0"/>
              </a:rPr>
              <a:t>Specificity and integration in </a:t>
            </a:r>
            <a:r>
              <a:rPr lang="en-ZA" sz="1800" b="1" dirty="0">
                <a:solidFill>
                  <a:srgbClr val="5B7C90"/>
                </a:solidFill>
                <a:effectLst/>
                <a:latin typeface="Helvetica Neue" panose="02000503000000020004" pitchFamily="2" charset="0"/>
                <a:ea typeface="Helvetica Neue" panose="02000503000000020004" pitchFamily="2" charset="0"/>
                <a:cs typeface="Helvetica Neue" panose="02000503000000020004" pitchFamily="2" charset="0"/>
              </a:rPr>
              <a:t>measurement</a:t>
            </a:r>
            <a:r>
              <a:rPr lang="en-ZA" sz="1800" dirty="0">
                <a:solidFill>
                  <a:srgbClr val="5B7C90"/>
                </a:solidFill>
                <a:effectLst/>
                <a:latin typeface="Helvetica Neue" panose="02000503000000020004" pitchFamily="2" charset="0"/>
                <a:ea typeface="Helvetica Neue" panose="02000503000000020004" pitchFamily="2" charset="0"/>
                <a:cs typeface="Helvetica Neue" panose="02000503000000020004" pitchFamily="2" charset="0"/>
              </a:rPr>
              <a:t> matters.</a:t>
            </a:r>
          </a:p>
          <a:p>
            <a:pPr algn="l">
              <a:lnSpc>
                <a:spcPct val="115000"/>
              </a:lnSpc>
              <a:spcAft>
                <a:spcPts val="900"/>
              </a:spcAft>
            </a:pPr>
            <a:r>
              <a:rPr lang="en-GB" sz="1800" dirty="0">
                <a:solidFill>
                  <a:schemeClr val="accent2"/>
                </a:solidFill>
                <a:effectLst/>
                <a:latin typeface="Helvetica Neue" panose="02000503000000020004" pitchFamily="2" charset="0"/>
                <a:ea typeface="Helvetica Neue" panose="02000503000000020004" pitchFamily="2" charset="0"/>
                <a:cs typeface="Helvetica Neue" panose="02000503000000020004" pitchFamily="2" charset="0"/>
              </a:rPr>
              <a:t>Actuarial interpretation and </a:t>
            </a:r>
            <a:r>
              <a:rPr lang="en-GB" sz="1800" b="1" dirty="0">
                <a:solidFill>
                  <a:schemeClr val="accent2"/>
                </a:solidFill>
                <a:effectLst/>
                <a:latin typeface="Helvetica Neue" panose="02000503000000020004" pitchFamily="2" charset="0"/>
                <a:ea typeface="Helvetica Neue" panose="02000503000000020004" pitchFamily="2" charset="0"/>
                <a:cs typeface="Helvetica Neue" panose="02000503000000020004" pitchFamily="2" charset="0"/>
              </a:rPr>
              <a:t>report</a:t>
            </a:r>
            <a:r>
              <a:rPr lang="en-GB" sz="1800" dirty="0">
                <a:solidFill>
                  <a:schemeClr val="accent2"/>
                </a:solidFill>
                <a:effectLst/>
                <a:latin typeface="Helvetica Neue" panose="02000503000000020004" pitchFamily="2" charset="0"/>
                <a:ea typeface="Helvetica Neue" panose="02000503000000020004" pitchFamily="2" charset="0"/>
                <a:cs typeface="Helvetica Neue" panose="02000503000000020004" pitchFamily="2" charset="0"/>
              </a:rPr>
              <a:t> format significantly impact decision quality. </a:t>
            </a:r>
          </a:p>
          <a:p>
            <a:pPr algn="l">
              <a:lnSpc>
                <a:spcPct val="115000"/>
              </a:lnSpc>
              <a:spcAft>
                <a:spcPts val="900"/>
              </a:spcAft>
            </a:pPr>
            <a:r>
              <a:rPr lang="en-GB" sz="1800" dirty="0">
                <a:solidFill>
                  <a:srgbClr val="0091B6"/>
                </a:solidFill>
                <a:latin typeface="Helvetica Neue" panose="02000503000000020004" pitchFamily="2" charset="0"/>
                <a:ea typeface="Helvetica Neue" panose="02000503000000020004" pitchFamily="2" charset="0"/>
                <a:cs typeface="Helvetica Neue" panose="02000503000000020004" pitchFamily="2" charset="0"/>
              </a:rPr>
              <a:t>Targeted, </a:t>
            </a:r>
            <a:r>
              <a:rPr lang="en-GB" sz="1800" b="1" dirty="0">
                <a:solidFill>
                  <a:srgbClr val="0091B6"/>
                </a:solidFill>
                <a:latin typeface="Helvetica Neue" panose="02000503000000020004" pitchFamily="2" charset="0"/>
                <a:ea typeface="Helvetica Neue" panose="02000503000000020004" pitchFamily="2" charset="0"/>
                <a:cs typeface="Helvetica Neue" panose="02000503000000020004" pitchFamily="2" charset="0"/>
              </a:rPr>
              <a:t>blended</a:t>
            </a:r>
            <a:r>
              <a:rPr lang="en-GB" sz="1800" dirty="0">
                <a:solidFill>
                  <a:srgbClr val="0091B6"/>
                </a:solidFill>
                <a:latin typeface="Helvetica Neue" panose="02000503000000020004" pitchFamily="2" charset="0"/>
                <a:ea typeface="Helvetica Neue" panose="02000503000000020004" pitchFamily="2" charset="0"/>
                <a:cs typeface="Helvetica Neue" panose="02000503000000020004" pitchFamily="2" charset="0"/>
              </a:rPr>
              <a:t> </a:t>
            </a:r>
            <a:r>
              <a:rPr lang="en-GB" sz="1800" b="1" dirty="0">
                <a:solidFill>
                  <a:srgbClr val="0091B6"/>
                </a:solidFill>
                <a:latin typeface="Helvetica Neue" panose="02000503000000020004" pitchFamily="2" charset="0"/>
                <a:ea typeface="Helvetica Neue" panose="02000503000000020004" pitchFamily="2" charset="0"/>
                <a:cs typeface="Helvetica Neue" panose="02000503000000020004" pitchFamily="2" charset="0"/>
              </a:rPr>
              <a:t>learning</a:t>
            </a:r>
            <a:r>
              <a:rPr lang="en-GB" sz="1800" dirty="0">
                <a:solidFill>
                  <a:srgbClr val="0091B6"/>
                </a:solidFill>
                <a:latin typeface="Helvetica Neue" panose="02000503000000020004" pitchFamily="2" charset="0"/>
                <a:ea typeface="Helvetica Neue" panose="02000503000000020004" pitchFamily="2" charset="0"/>
                <a:cs typeface="Helvetica Neue" panose="02000503000000020004" pitchFamily="2" charset="0"/>
              </a:rPr>
              <a:t> is more effective.</a:t>
            </a:r>
            <a:endParaRPr lang="en-GB" sz="1800" dirty="0">
              <a:solidFill>
                <a:srgbClr val="0091B6"/>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9998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we </a:t>
            </a:r>
            <a:r>
              <a:rPr lang="en-US" b="1" dirty="0">
                <a:latin typeface="Helvetica Neue"/>
                <a:cs typeface="Helvetica Neue"/>
              </a:rPr>
              <a:t>deliver</a:t>
            </a:r>
            <a:br>
              <a:rPr lang="en-US" b="1" dirty="0"/>
            </a:br>
            <a:r>
              <a:rPr lang="en-US" sz="1200" dirty="0"/>
              <a:t>Contextual | Flexible | Integrated</a:t>
            </a:r>
            <a:endParaRPr lang="en-US" b="1" dirty="0"/>
          </a:p>
        </p:txBody>
      </p:sp>
      <p:pic>
        <p:nvPicPr>
          <p:cNvPr id="19" name="Picture 18"/>
          <p:cNvPicPr>
            <a:picLocks noChangeAspect="1"/>
          </p:cNvPicPr>
          <p:nvPr/>
        </p:nvPicPr>
        <p:blipFill>
          <a:blip r:embed="rId3" cstate="email">
            <a:duotone>
              <a:schemeClr val="bg2">
                <a:shade val="45000"/>
                <a:satMod val="135000"/>
              </a:schemeClr>
              <a:prstClr val="white"/>
            </a:duotone>
            <a:alphaModFix amt="34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2337269" y="-1343194"/>
            <a:ext cx="9878276" cy="6067213"/>
          </a:xfrm>
          <a:prstGeom prst="rect">
            <a:avLst/>
          </a:prstGeom>
        </p:spPr>
      </p:pic>
      <p:pic>
        <p:nvPicPr>
          <p:cNvPr id="7" name="Picture 6"/>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66694" y="951310"/>
            <a:ext cx="6405801" cy="3934427"/>
          </a:xfrm>
          <a:prstGeom prst="rect">
            <a:avLst/>
          </a:prstGeom>
        </p:spPr>
      </p:pic>
      <p:sp>
        <p:nvSpPr>
          <p:cNvPr id="13" name="Slide Number Placeholder 12"/>
          <p:cNvSpPr>
            <a:spLocks noGrp="1"/>
          </p:cNvSpPr>
          <p:nvPr>
            <p:ph type="sldNum" sz="quarter" idx="10"/>
          </p:nvPr>
        </p:nvSpPr>
        <p:spPr/>
        <p:txBody>
          <a:bodyPr/>
          <a:lstStyle/>
          <a:p>
            <a:pPr>
              <a:defRPr/>
            </a:pPr>
            <a:r>
              <a:rPr lang="en-GB"/>
              <a:t>PAGE </a:t>
            </a:r>
            <a:fld id="{B016EB64-D1CE-C142-9649-79488BC5A1DA}" type="slidenum">
              <a:rPr lang="en-GB" smtClean="0"/>
              <a:pPr>
                <a:defRPr/>
              </a:pPr>
              <a:t>6</a:t>
            </a:fld>
            <a:endParaRPr lang="en-GB" dirty="0"/>
          </a:p>
        </p:txBody>
      </p:sp>
    </p:spTree>
    <p:extLst>
      <p:ext uri="{BB962C8B-B14F-4D97-AF65-F5344CB8AC3E}">
        <p14:creationId xmlns:p14="http://schemas.microsoft.com/office/powerpoint/2010/main" val="8598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27202" y="0"/>
            <a:ext cx="4031672" cy="5143500"/>
          </a:xfrm>
          <a:prstGeom prst="rect">
            <a:avLst/>
          </a:prstGeom>
          <a:solidFill>
            <a:srgbClr val="014A5E"/>
          </a:solidFill>
          <a:ln>
            <a:solidFill>
              <a:schemeClr val="accent1"/>
            </a:solid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PMF.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5444" y="1047717"/>
            <a:ext cx="3833020" cy="3610927"/>
          </a:xfrm>
          <a:prstGeom prst="rect">
            <a:avLst/>
          </a:prstGeom>
        </p:spPr>
      </p:pic>
      <p:sp>
        <p:nvSpPr>
          <p:cNvPr id="13" name="Title 12"/>
          <p:cNvSpPr>
            <a:spLocks noGrp="1"/>
          </p:cNvSpPr>
          <p:nvPr>
            <p:ph type="title"/>
          </p:nvPr>
        </p:nvSpPr>
        <p:spPr/>
        <p:txBody>
          <a:bodyPr>
            <a:normAutofit/>
          </a:bodyPr>
          <a:lstStyle/>
          <a:p>
            <a:r>
              <a:rPr lang="en-GB" sz="2800" dirty="0"/>
              <a:t>Our </a:t>
            </a:r>
            <a:r>
              <a:rPr lang="en-GB" sz="2800" b="1" dirty="0"/>
              <a:t>consulting approach</a:t>
            </a:r>
          </a:p>
        </p:txBody>
      </p:sp>
      <p:sp>
        <p:nvSpPr>
          <p:cNvPr id="2" name="Slide Number Placeholder 1"/>
          <p:cNvSpPr>
            <a:spLocks noGrp="1"/>
          </p:cNvSpPr>
          <p:nvPr>
            <p:ph type="sldNum" sz="quarter" idx="10"/>
          </p:nvPr>
        </p:nvSpPr>
        <p:spPr/>
        <p:txBody>
          <a:bodyPr/>
          <a:lstStyle/>
          <a:p>
            <a:pPr>
              <a:defRPr/>
            </a:pPr>
            <a:r>
              <a:rPr lang="en-GB" dirty="0"/>
              <a:t>PAGE </a:t>
            </a:r>
            <a:fld id="{B016EB64-D1CE-C142-9649-79488BC5A1DA}" type="slidenum">
              <a:rPr lang="en-GB" smtClean="0"/>
              <a:pPr>
                <a:defRPr/>
              </a:pPr>
              <a:t>7</a:t>
            </a:fld>
            <a:endParaRPr lang="en-GB" dirty="0"/>
          </a:p>
        </p:txBody>
      </p:sp>
      <p:sp>
        <p:nvSpPr>
          <p:cNvPr id="4" name="Rectangle 3"/>
          <p:cNvSpPr/>
          <p:nvPr/>
        </p:nvSpPr>
        <p:spPr>
          <a:xfrm>
            <a:off x="5504065" y="788409"/>
            <a:ext cx="3316662" cy="3566682"/>
          </a:xfrm>
          <a:prstGeom prst="rect">
            <a:avLst/>
          </a:prstGeom>
        </p:spPr>
        <p:txBody>
          <a:bodyPr wrap="square">
            <a:spAutoFit/>
          </a:bodyPr>
          <a:lstStyle/>
          <a:p>
            <a:pPr algn="l">
              <a:lnSpc>
                <a:spcPct val="115000"/>
              </a:lnSpc>
              <a:spcAft>
                <a:spcPts val="900"/>
              </a:spcAft>
            </a:pPr>
            <a:r>
              <a:rPr lang="en-ZA"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TTS </a:t>
            </a:r>
            <a:r>
              <a:rPr lang="en-ZA" sz="1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Assessment Practice Maturity Framework</a:t>
            </a:r>
            <a:r>
              <a:rPr lang="en-ZA" sz="18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r>
              <a:rPr lang="en-ZA"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provides a benchmarked and detailed model that integrates best practice in seven key areas so you get a comprehensive and best practice approach to your assessment needs that is proven to move you up the value curve.</a:t>
            </a:r>
            <a:endParaRPr lang="en-GB" sz="18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4866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duotone>
              <a:schemeClr val="bg2">
                <a:shade val="45000"/>
                <a:satMod val="135000"/>
              </a:schemeClr>
              <a:prstClr val="white"/>
            </a:duotone>
            <a:alphaModFix amt="34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2986658" y="1204128"/>
            <a:ext cx="9878276" cy="6067213"/>
          </a:xfrm>
          <a:prstGeom prst="rect">
            <a:avLst/>
          </a:prstGeom>
        </p:spPr>
      </p:pic>
      <p:sp>
        <p:nvSpPr>
          <p:cNvPr id="4" name="Content Placeholder 3"/>
          <p:cNvSpPr>
            <a:spLocks noGrp="1"/>
          </p:cNvSpPr>
          <p:nvPr>
            <p:ph sz="half" idx="1"/>
          </p:nvPr>
        </p:nvSpPr>
        <p:spPr>
          <a:xfrm>
            <a:off x="457201" y="1733714"/>
            <a:ext cx="3413233" cy="2761584"/>
          </a:xfrm>
        </p:spPr>
        <p:txBody>
          <a:bodyPr>
            <a:noAutofit/>
          </a:bodyPr>
          <a:lstStyle/>
          <a:p>
            <a:r>
              <a:rPr lang="en-GB" sz="1200" dirty="0"/>
              <a:t>We specialise in the design, implementation and delivery of integrated online assessments and reporting.</a:t>
            </a:r>
          </a:p>
          <a:p>
            <a:r>
              <a:rPr lang="en-US" sz="1200" dirty="0"/>
              <a:t>Recent </a:t>
            </a:r>
            <a:r>
              <a:rPr lang="en-US" sz="1200" b="1" dirty="0"/>
              <a:t>large projects </a:t>
            </a:r>
            <a:r>
              <a:rPr lang="en-US" sz="1200" dirty="0"/>
              <a:t>include work in:</a:t>
            </a:r>
          </a:p>
          <a:p>
            <a:pPr lvl="1"/>
            <a:r>
              <a:rPr lang="en-US" sz="1200" dirty="0"/>
              <a:t>Assessment strategy design</a:t>
            </a:r>
          </a:p>
          <a:p>
            <a:pPr lvl="1"/>
            <a:r>
              <a:rPr lang="en-US" sz="1200" dirty="0"/>
              <a:t>Leadership framework design</a:t>
            </a:r>
          </a:p>
          <a:p>
            <a:pPr lvl="1"/>
            <a:r>
              <a:rPr lang="en-US" sz="1200" dirty="0"/>
              <a:t>Development planning</a:t>
            </a:r>
          </a:p>
          <a:p>
            <a:pPr lvl="1"/>
            <a:r>
              <a:rPr lang="en-US" sz="1200" dirty="0"/>
              <a:t>Graduate selection</a:t>
            </a:r>
          </a:p>
          <a:p>
            <a:pPr lvl="1"/>
            <a:r>
              <a:rPr lang="en-US" sz="1200" dirty="0"/>
              <a:t>Succession planning</a:t>
            </a:r>
          </a:p>
          <a:p>
            <a:pPr lvl="1"/>
            <a:r>
              <a:rPr lang="en-US" sz="1200" dirty="0"/>
              <a:t>Executive assessments</a:t>
            </a:r>
          </a:p>
          <a:p>
            <a:pPr lvl="1"/>
            <a:r>
              <a:rPr lang="en-US" sz="1200" dirty="0"/>
              <a:t>Research and Talent analytics</a:t>
            </a:r>
          </a:p>
        </p:txBody>
      </p:sp>
      <p:sp>
        <p:nvSpPr>
          <p:cNvPr id="7" name="Title 6"/>
          <p:cNvSpPr>
            <a:spLocks noGrp="1"/>
          </p:cNvSpPr>
          <p:nvPr>
            <p:ph type="title"/>
          </p:nvPr>
        </p:nvSpPr>
        <p:spPr/>
        <p:txBody>
          <a:bodyPr/>
          <a:lstStyle/>
          <a:p>
            <a:r>
              <a:rPr lang="en-ZA" dirty="0">
                <a:cs typeface="Helvetica Neue"/>
              </a:rPr>
              <a:t>Our</a:t>
            </a:r>
            <a:r>
              <a:rPr lang="en-ZA" b="1" dirty="0">
                <a:cs typeface="Helvetica Neue"/>
              </a:rPr>
              <a:t> delivery </a:t>
            </a:r>
            <a:r>
              <a:rPr lang="en-ZA" dirty="0">
                <a:cs typeface="Helvetica Neue"/>
              </a:rPr>
              <a:t>team</a:t>
            </a:r>
          </a:p>
        </p:txBody>
      </p:sp>
      <p:sp>
        <p:nvSpPr>
          <p:cNvPr id="2" name="Rectangle 1"/>
          <p:cNvSpPr/>
          <p:nvPr/>
        </p:nvSpPr>
        <p:spPr>
          <a:xfrm>
            <a:off x="457201" y="942518"/>
            <a:ext cx="6653047" cy="523220"/>
          </a:xfrm>
          <a:prstGeom prst="rect">
            <a:avLst/>
          </a:prstGeom>
        </p:spPr>
        <p:txBody>
          <a:bodyPr wrap="square">
            <a:spAutoFit/>
          </a:bodyPr>
          <a:lstStyle/>
          <a:p>
            <a:pPr algn="l"/>
            <a:r>
              <a:rPr lang="en-GB" sz="1400" dirty="0">
                <a:solidFill>
                  <a:srgbClr val="003D58"/>
                </a:solidFill>
                <a:latin typeface="Helvetica Neue"/>
                <a:cs typeface="Helvetica Neue"/>
              </a:rPr>
              <a:t>Our team consist of some of the best qualified and most experienced industrial psychologists in the area of individual assessment. </a:t>
            </a:r>
            <a:endParaRPr lang="en-US" sz="4000" dirty="0"/>
          </a:p>
        </p:txBody>
      </p:sp>
      <p:sp>
        <p:nvSpPr>
          <p:cNvPr id="3" name="Slide Number Placeholder 2"/>
          <p:cNvSpPr>
            <a:spLocks noGrp="1"/>
          </p:cNvSpPr>
          <p:nvPr>
            <p:ph type="sldNum" sz="quarter" idx="10"/>
          </p:nvPr>
        </p:nvSpPr>
        <p:spPr/>
        <p:txBody>
          <a:bodyPr/>
          <a:lstStyle/>
          <a:p>
            <a:pPr>
              <a:defRPr/>
            </a:pPr>
            <a:r>
              <a:rPr lang="en-GB" dirty="0"/>
              <a:t>PAGE </a:t>
            </a:r>
            <a:fld id="{92D704C7-2600-C44E-9A7D-90C6D410B52F}" type="slidenum">
              <a:rPr lang="en-GB" smtClean="0"/>
              <a:pPr>
                <a:defRPr/>
              </a:pPr>
              <a:t>8</a:t>
            </a:fld>
            <a:endParaRPr lang="en-GB" dirty="0"/>
          </a:p>
        </p:txBody>
      </p:sp>
      <p:sp>
        <p:nvSpPr>
          <p:cNvPr id="9" name="TextBox 8"/>
          <p:cNvSpPr txBox="1"/>
          <p:nvPr/>
        </p:nvSpPr>
        <p:spPr>
          <a:xfrm>
            <a:off x="4075318" y="2064790"/>
            <a:ext cx="3353140" cy="1754326"/>
          </a:xfrm>
          <a:prstGeom prst="rect">
            <a:avLst/>
          </a:prstGeom>
          <a:noFill/>
        </p:spPr>
        <p:txBody>
          <a:bodyPr wrap="square" rtlCol="0">
            <a:spAutoFit/>
          </a:bodyPr>
          <a:lstStyle/>
          <a:p>
            <a:pPr algn="l"/>
            <a:r>
              <a:rPr lang="en-GB" sz="1800" b="1" dirty="0">
                <a:latin typeface="Helvetica Neue" charset="0"/>
                <a:ea typeface="Helvetica Neue" charset="0"/>
                <a:cs typeface="Helvetica Neue" charset="0"/>
              </a:rPr>
              <a:t>50 </a:t>
            </a:r>
            <a:r>
              <a:rPr lang="en-GB" sz="1800" dirty="0">
                <a:latin typeface="Helvetica Neue" charset="0"/>
                <a:ea typeface="Helvetica Neue" charset="0"/>
                <a:cs typeface="Helvetica Neue" charset="0"/>
              </a:rPr>
              <a:t>plus years Experience</a:t>
            </a:r>
          </a:p>
          <a:p>
            <a:pPr algn="l"/>
            <a:r>
              <a:rPr lang="en-GB" sz="1800" b="1" dirty="0">
                <a:solidFill>
                  <a:schemeClr val="accent2"/>
                </a:solidFill>
                <a:latin typeface="Helvetica Neue" charset="0"/>
                <a:ea typeface="Helvetica Neue" charset="0"/>
                <a:cs typeface="Helvetica Neue" charset="0"/>
              </a:rPr>
              <a:t>16 </a:t>
            </a:r>
            <a:r>
              <a:rPr lang="en-GB" sz="1800" dirty="0">
                <a:solidFill>
                  <a:schemeClr val="accent2"/>
                </a:solidFill>
                <a:latin typeface="Helvetica Neue" charset="0"/>
                <a:ea typeface="Helvetica Neue" charset="0"/>
                <a:cs typeface="Helvetica Neue" charset="0"/>
              </a:rPr>
              <a:t>Industrial Psychologists</a:t>
            </a:r>
          </a:p>
          <a:p>
            <a:pPr algn="l"/>
            <a:r>
              <a:rPr lang="en-GB" sz="1800" b="1" dirty="0">
                <a:solidFill>
                  <a:schemeClr val="accent3"/>
                </a:solidFill>
                <a:latin typeface="Helvetica Neue" charset="0"/>
                <a:ea typeface="Helvetica Neue" charset="0"/>
                <a:cs typeface="Helvetica Neue" charset="0"/>
              </a:rPr>
              <a:t>8</a:t>
            </a:r>
            <a:r>
              <a:rPr lang="en-GB" sz="1800" dirty="0">
                <a:solidFill>
                  <a:schemeClr val="accent3"/>
                </a:solidFill>
                <a:latin typeface="Helvetica Neue" charset="0"/>
                <a:ea typeface="Helvetica Neue" charset="0"/>
                <a:cs typeface="Helvetica Neue" charset="0"/>
              </a:rPr>
              <a:t> Software Engineers </a:t>
            </a:r>
          </a:p>
          <a:p>
            <a:pPr algn="l"/>
            <a:r>
              <a:rPr lang="en-GB" sz="1800" b="1" dirty="0">
                <a:solidFill>
                  <a:schemeClr val="accent4"/>
                </a:solidFill>
                <a:latin typeface="Helvetica Neue" charset="0"/>
                <a:ea typeface="Helvetica Neue" charset="0"/>
                <a:cs typeface="Helvetica Neue" charset="0"/>
              </a:rPr>
              <a:t>10</a:t>
            </a:r>
            <a:r>
              <a:rPr lang="en-GB" sz="1800" dirty="0">
                <a:solidFill>
                  <a:schemeClr val="accent4"/>
                </a:solidFill>
                <a:latin typeface="Helvetica Neue" charset="0"/>
                <a:ea typeface="Helvetica Neue" charset="0"/>
                <a:cs typeface="Helvetica Neue" charset="0"/>
              </a:rPr>
              <a:t> Full-time support staff</a:t>
            </a:r>
          </a:p>
          <a:p>
            <a:pPr algn="l"/>
            <a:endParaRPr lang="en-GB" sz="1800" dirty="0">
              <a:solidFill>
                <a:schemeClr val="accent4"/>
              </a:solidFill>
              <a:latin typeface="Helvetica Neue" charset="0"/>
              <a:ea typeface="Helvetica Neue" charset="0"/>
              <a:cs typeface="Helvetica Neue" charset="0"/>
            </a:endParaRPr>
          </a:p>
          <a:p>
            <a:pPr algn="l"/>
            <a:r>
              <a:rPr lang="en-GB" sz="1800" b="1" dirty="0">
                <a:solidFill>
                  <a:schemeClr val="tx2"/>
                </a:solidFill>
                <a:latin typeface="Helvetica Neue" charset="0"/>
                <a:ea typeface="Helvetica Neue" charset="0"/>
                <a:cs typeface="Helvetica Neue" charset="0"/>
              </a:rPr>
              <a:t>26 </a:t>
            </a:r>
            <a:r>
              <a:rPr lang="en-GB" sz="1800" dirty="0">
                <a:solidFill>
                  <a:schemeClr val="tx2"/>
                </a:solidFill>
                <a:latin typeface="Helvetica Neue" charset="0"/>
                <a:ea typeface="Helvetica Neue" charset="0"/>
                <a:cs typeface="Helvetica Neue" charset="0"/>
              </a:rPr>
              <a:t>Delivery Partners</a:t>
            </a:r>
          </a:p>
        </p:txBody>
      </p:sp>
    </p:spTree>
    <p:extLst>
      <p:ext uri="{BB962C8B-B14F-4D97-AF65-F5344CB8AC3E}">
        <p14:creationId xmlns:p14="http://schemas.microsoft.com/office/powerpoint/2010/main" val="18813633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80542" y="0"/>
            <a:ext cx="3378331" cy="5143500"/>
          </a:xfrm>
          <a:prstGeom prst="rect">
            <a:avLst/>
          </a:prstGeom>
          <a:solidFill>
            <a:srgbClr val="014A5E"/>
          </a:solidFill>
          <a:ln>
            <a:solidFill>
              <a:schemeClr val="accent1"/>
            </a:solid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p:txBody>
          <a:bodyPr>
            <a:normAutofit/>
          </a:bodyPr>
          <a:lstStyle/>
          <a:p>
            <a:r>
              <a:rPr lang="en-GB" sz="2800" dirty="0"/>
              <a:t>Our </a:t>
            </a:r>
            <a:r>
              <a:rPr lang="en-GB" sz="2800" b="1" dirty="0"/>
              <a:t>product philosophy</a:t>
            </a:r>
          </a:p>
        </p:txBody>
      </p:sp>
      <p:sp>
        <p:nvSpPr>
          <p:cNvPr id="2" name="Slide Number Placeholder 1"/>
          <p:cNvSpPr>
            <a:spLocks noGrp="1"/>
          </p:cNvSpPr>
          <p:nvPr>
            <p:ph type="sldNum" sz="quarter" idx="10"/>
          </p:nvPr>
        </p:nvSpPr>
        <p:spPr/>
        <p:txBody>
          <a:bodyPr/>
          <a:lstStyle/>
          <a:p>
            <a:pPr>
              <a:defRPr/>
            </a:pPr>
            <a:r>
              <a:rPr lang="en-GB" dirty="0"/>
              <a:t>PAGE </a:t>
            </a:r>
            <a:fld id="{B016EB64-D1CE-C142-9649-79488BC5A1DA}" type="slidenum">
              <a:rPr lang="en-GB" smtClean="0"/>
              <a:pPr>
                <a:defRPr/>
              </a:pPr>
              <a:t>9</a:t>
            </a:fld>
            <a:endParaRPr lang="en-GB" dirty="0"/>
          </a:p>
        </p:txBody>
      </p:sp>
      <p:sp>
        <p:nvSpPr>
          <p:cNvPr id="4" name="Rectangle 3"/>
          <p:cNvSpPr/>
          <p:nvPr/>
        </p:nvSpPr>
        <p:spPr>
          <a:xfrm>
            <a:off x="6049107" y="1201342"/>
            <a:ext cx="2757425" cy="2640723"/>
          </a:xfrm>
          <a:prstGeom prst="rect">
            <a:avLst/>
          </a:prstGeom>
        </p:spPr>
        <p:txBody>
          <a:bodyPr wrap="square">
            <a:spAutoFit/>
          </a:bodyPr>
          <a:lstStyle/>
          <a:p>
            <a:pPr algn="l">
              <a:lnSpc>
                <a:spcPct val="115000"/>
              </a:lnSpc>
              <a:spcAft>
                <a:spcPts val="900"/>
              </a:spcAft>
            </a:pPr>
            <a:r>
              <a:rPr lang="en-ZA"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a:t>
            </a:r>
            <a:r>
              <a:rPr lang="en-ZA"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TTS Capability Framework</a:t>
            </a:r>
            <a:r>
              <a:rPr lang="en-ZA" sz="1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r>
              <a:rPr lang="en-ZA"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r>
              <a:rPr lang="en-ZA"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en-ZA"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describes a holistic approach for individual assessment based on years of validation research and a practical understanding of the factors that leads to performance effectiveness.</a:t>
            </a:r>
            <a:endParaRPr lang="en-GB" sz="16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2B8301A7-34E0-7D44-8AD0-2C3DA393A5D7}"/>
              </a:ext>
            </a:extLst>
          </p:cNvPr>
          <p:cNvPicPr>
            <a:picLocks noChangeAspect="1"/>
          </p:cNvPicPr>
          <p:nvPr/>
        </p:nvPicPr>
        <p:blipFill>
          <a:blip r:embed="rId3"/>
          <a:stretch>
            <a:fillRect/>
          </a:stretch>
        </p:blipFill>
        <p:spPr>
          <a:xfrm>
            <a:off x="616972" y="1354808"/>
            <a:ext cx="5003800" cy="2971800"/>
          </a:xfrm>
          <a:prstGeom prst="rect">
            <a:avLst/>
          </a:prstGeom>
        </p:spPr>
      </p:pic>
    </p:spTree>
    <p:extLst>
      <p:ext uri="{BB962C8B-B14F-4D97-AF65-F5344CB8AC3E}">
        <p14:creationId xmlns:p14="http://schemas.microsoft.com/office/powerpoint/2010/main" val="1471140475"/>
      </p:ext>
    </p:extLst>
  </p:cSld>
  <p:clrMapOvr>
    <a:masterClrMapping/>
  </p:clrMapOvr>
</p:sld>
</file>

<file path=ppt/theme/theme1.xml><?xml version="1.0" encoding="utf-8"?>
<a:theme xmlns:a="http://schemas.openxmlformats.org/drawingml/2006/main" name="TTS 2016">
  <a:themeElements>
    <a:clrScheme name="2018 TTS">
      <a:dk1>
        <a:srgbClr val="003D58"/>
      </a:dk1>
      <a:lt1>
        <a:srgbClr val="FFFFFF"/>
      </a:lt1>
      <a:dk2>
        <a:srgbClr val="3C3B40"/>
      </a:dk2>
      <a:lt2>
        <a:srgbClr val="CACFD3"/>
      </a:lt2>
      <a:accent1>
        <a:srgbClr val="00557E"/>
      </a:accent1>
      <a:accent2>
        <a:srgbClr val="EC1745"/>
      </a:accent2>
      <a:accent3>
        <a:srgbClr val="0091B5"/>
      </a:accent3>
      <a:accent4>
        <a:srgbClr val="E0962D"/>
      </a:accent4>
      <a:accent5>
        <a:srgbClr val="24C098"/>
      </a:accent5>
      <a:accent6>
        <a:srgbClr val="5B7C8F"/>
      </a:accent6>
      <a:hlink>
        <a:srgbClr val="EC1745"/>
      </a:hlink>
      <a:folHlink>
        <a:srgbClr val="787A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S 2016" id="{80FB3ECF-CDF8-2F42-A511-74452E1FB7F1}" vid="{D45BD852-AA35-DF48-B468-535EB2F28F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10902</TotalTime>
  <Words>2233</Words>
  <Application>Microsoft Macintosh PowerPoint</Application>
  <PresentationFormat>On-screen Show (16:9)</PresentationFormat>
  <Paragraphs>524</Paragraphs>
  <Slides>41</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Bradley Hand</vt:lpstr>
      <vt:lpstr>Calibri</vt:lpstr>
      <vt:lpstr>Helvetica Neue</vt:lpstr>
      <vt:lpstr>Helvetica Neue Black Condensed</vt:lpstr>
      <vt:lpstr>Helvetica Neue Condensed</vt:lpstr>
      <vt:lpstr>Helvetica Neue Light</vt:lpstr>
      <vt:lpstr>Helvetica Neue Medium</vt:lpstr>
      <vt:lpstr>Helvetica Neue Thin</vt:lpstr>
      <vt:lpstr>Times New Roman</vt:lpstr>
      <vt:lpstr>Wingdings 2</vt:lpstr>
      <vt:lpstr>TTS 2016</vt:lpstr>
      <vt:lpstr>Introduction to  TTS-Top Talent Solutions</vt:lpstr>
      <vt:lpstr>PowerPoint Presentation</vt:lpstr>
      <vt:lpstr>Our global network</vt:lpstr>
      <vt:lpstr>Some of our clients</vt:lpstr>
      <vt:lpstr>Our approach</vt:lpstr>
      <vt:lpstr>How we deliver Contextual | Flexible | Integrated</vt:lpstr>
      <vt:lpstr>Our consulting approach</vt:lpstr>
      <vt:lpstr>Our delivery team</vt:lpstr>
      <vt:lpstr>Our product philosophy</vt:lpstr>
      <vt:lpstr>Integrated products</vt:lpstr>
      <vt:lpstr>Traditional Assessment Delivery Approach</vt:lpstr>
      <vt:lpstr>Delivery with tts-assess</vt:lpstr>
      <vt:lpstr>Our technology</vt:lpstr>
      <vt:lpstr>Post assessment value-adding services</vt:lpstr>
      <vt:lpstr>TTS Assessment service delivery options</vt:lpstr>
      <vt:lpstr>Our pricing models</vt:lpstr>
      <vt:lpstr>How we deliver</vt:lpstr>
      <vt:lpstr>Pre-Assessment</vt:lpstr>
      <vt:lpstr>Pre-assessment define and design</vt:lpstr>
      <vt:lpstr>Easily define what good looks like</vt:lpstr>
      <vt:lpstr>PowerPoint Presentation</vt:lpstr>
      <vt:lpstr>Pre-assessment implementation</vt:lpstr>
      <vt:lpstr>Best Practice and Accreditation Training</vt:lpstr>
      <vt:lpstr>PowerPoint Presentation</vt:lpstr>
      <vt:lpstr>Assessment delivery</vt:lpstr>
      <vt:lpstr>Cloud-based delivery of assessments</vt:lpstr>
      <vt:lpstr>Example batteries: Management</vt:lpstr>
      <vt:lpstr>Example batteries: Junior Management and Talent Succession Toolkit</vt:lpstr>
      <vt:lpstr>Intelligent Talent Match Reports</vt:lpstr>
      <vt:lpstr>Talent Match Report contents</vt:lpstr>
      <vt:lpstr>Example of report using composite values based on mapping to company competencies</vt:lpstr>
      <vt:lpstr>Example of a integrated succession report</vt:lpstr>
      <vt:lpstr> Example Merit List Rank order and compare candidates in large volume projects </vt:lpstr>
      <vt:lpstr>PowerPoint Presentation</vt:lpstr>
      <vt:lpstr>Post-assessment reporting</vt:lpstr>
      <vt:lpstr>People related competencies: Principals, VP and AVP</vt:lpstr>
      <vt:lpstr>Distribution of reasoning assessment scores</vt:lpstr>
      <vt:lpstr>Leadership Impacts: Principals and VP’s </vt:lpstr>
      <vt:lpstr>Distribution of Talent Match Fit scores</vt:lpstr>
      <vt:lpstr>Further Development options</vt:lpstr>
      <vt:lpstr>Thank you</vt:lpstr>
    </vt:vector>
  </TitlesOfParts>
  <Company>TTS - Top Talent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Guest</dc:creator>
  <cp:lastModifiedBy>Fred Guest</cp:lastModifiedBy>
  <cp:revision>588</cp:revision>
  <cp:lastPrinted>2019-01-16T06:34:08Z</cp:lastPrinted>
  <dcterms:created xsi:type="dcterms:W3CDTF">2014-12-01T11:15:04Z</dcterms:created>
  <dcterms:modified xsi:type="dcterms:W3CDTF">2019-05-09T15:27:52Z</dcterms:modified>
</cp:coreProperties>
</file>