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17"/>
  </p:notesMasterIdLst>
  <p:sldIdLst>
    <p:sldId id="256" r:id="rId2"/>
    <p:sldId id="257" r:id="rId3"/>
    <p:sldId id="258" r:id="rId4"/>
    <p:sldId id="260" r:id="rId5"/>
    <p:sldId id="261" r:id="rId6"/>
    <p:sldId id="262" r:id="rId7"/>
    <p:sldId id="263" r:id="rId8"/>
    <p:sldId id="266" r:id="rId9"/>
    <p:sldId id="268" r:id="rId10"/>
    <p:sldId id="270" r:id="rId11"/>
    <p:sldId id="271" r:id="rId12"/>
    <p:sldId id="274" r:id="rId13"/>
    <p:sldId id="275" r:id="rId14"/>
    <p:sldId id="276" r:id="rId15"/>
    <p:sldId id="277" r:id="rId16"/>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543FA3"/>
    <a:srgbClr val="173234"/>
    <a:srgbClr val="E0962D"/>
    <a:srgbClr val="26C099"/>
    <a:srgbClr val="3C3C40"/>
    <a:srgbClr val="72ACE6"/>
    <a:srgbClr val="FF9300"/>
    <a:srgbClr val="53383D"/>
    <a:srgbClr val="006279"/>
    <a:srgbClr val="436C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1" autoAdjust="0"/>
    <p:restoredTop sz="93689"/>
  </p:normalViewPr>
  <p:slideViewPr>
    <p:cSldViewPr snapToGrid="0" snapToObjects="1">
      <p:cViewPr varScale="1">
        <p:scale>
          <a:sx n="155" d="100"/>
          <a:sy n="155" d="100"/>
        </p:scale>
        <p:origin x="936" y="17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FF57F-29F0-BE4E-B538-A4D8085CEB58}" type="datetimeFigureOut">
              <a:rPr lang="en-US" smtClean="0"/>
              <a:t>6/26/18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0F2C7-4976-1846-B991-F2DA40789973}" type="slidenum">
              <a:rPr lang="en-US" smtClean="0"/>
              <a:t>‹#›</a:t>
            </a:fld>
            <a:endParaRPr lang="en-US" dirty="0"/>
          </a:p>
        </p:txBody>
      </p:sp>
    </p:spTree>
    <p:extLst>
      <p:ext uri="{BB962C8B-B14F-4D97-AF65-F5344CB8AC3E}">
        <p14:creationId xmlns:p14="http://schemas.microsoft.com/office/powerpoint/2010/main" val="2365694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Meeting Notes (2013/10/21 10:34) -----</a:t>
            </a:r>
          </a:p>
          <a:p>
            <a:r>
              <a:rPr lang="en-ZA" dirty="0"/>
              <a:t>Irina</a:t>
            </a:r>
          </a:p>
          <a:p>
            <a:r>
              <a:rPr lang="en-ZA" dirty="0" err="1"/>
              <a:t>Sahsnee</a:t>
            </a:r>
            <a:endParaRPr lang="en-ZA"/>
          </a:p>
          <a:p>
            <a:r>
              <a:rPr lang="en-ZA"/>
              <a:t>mankatjee</a:t>
            </a:r>
          </a:p>
          <a:p>
            <a:r>
              <a:rPr lang="en-ZA"/>
              <a:t>nonjabulo</a:t>
            </a:r>
          </a:p>
          <a:p>
            <a:r>
              <a:rPr lang="en-ZA"/>
              <a:t>Mugsien</a:t>
            </a:r>
          </a:p>
          <a:p>
            <a:r>
              <a:rPr lang="en-ZA"/>
              <a:t>Ntswaki</a:t>
            </a:r>
          </a:p>
          <a:p>
            <a:r>
              <a:rPr lang="en-ZA"/>
              <a:t>Helen</a:t>
            </a:r>
          </a:p>
          <a:p>
            <a:r>
              <a:rPr lang="en-ZA"/>
              <a:t>Lerato</a:t>
            </a:r>
          </a:p>
          <a:p>
            <a:r>
              <a:rPr lang="en-ZA"/>
              <a:t>Takalani</a:t>
            </a:r>
          </a:p>
          <a:p>
            <a:r>
              <a:rPr lang="en-ZA"/>
              <a:t>Marie</a:t>
            </a:r>
          </a:p>
          <a:p>
            <a:endParaRPr lang="en-ZA"/>
          </a:p>
        </p:txBody>
      </p:sp>
      <p:sp>
        <p:nvSpPr>
          <p:cNvPr id="4" name="Slide Number Placeholder 3"/>
          <p:cNvSpPr>
            <a:spLocks noGrp="1"/>
          </p:cNvSpPr>
          <p:nvPr>
            <p:ph type="sldNum" sz="quarter" idx="10"/>
          </p:nvPr>
        </p:nvSpPr>
        <p:spPr/>
        <p:txBody>
          <a:bodyPr/>
          <a:lstStyle/>
          <a:p>
            <a:fld id="{D8CE63BF-9B26-4C4E-A765-1F18A602F19D}" type="slidenum">
              <a:rPr lang="en-GB" smtClean="0"/>
              <a:pPr/>
              <a:t>1</a:t>
            </a:fld>
            <a:endParaRPr lang="en-GB" dirty="0"/>
          </a:p>
        </p:txBody>
      </p:sp>
    </p:spTree>
    <p:extLst>
      <p:ext uri="{BB962C8B-B14F-4D97-AF65-F5344CB8AC3E}">
        <p14:creationId xmlns:p14="http://schemas.microsoft.com/office/powerpoint/2010/main" val="372062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231D0-B051-0449-ACAA-9BC86A656E42}" type="slidenum">
              <a:rPr lang="en-GB" smtClean="0"/>
              <a:pPr/>
              <a:t>2</a:t>
            </a:fld>
            <a:endParaRPr lang="en-GB" dirty="0"/>
          </a:p>
        </p:txBody>
      </p:sp>
    </p:spTree>
    <p:extLst>
      <p:ext uri="{BB962C8B-B14F-4D97-AF65-F5344CB8AC3E}">
        <p14:creationId xmlns:p14="http://schemas.microsoft.com/office/powerpoint/2010/main" val="125369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0F2C7-4976-1846-B991-F2DA40789973}" type="slidenum">
              <a:rPr lang="en-US" smtClean="0"/>
              <a:t>6</a:t>
            </a:fld>
            <a:endParaRPr lang="en-US" dirty="0"/>
          </a:p>
        </p:txBody>
      </p:sp>
    </p:spTree>
    <p:extLst>
      <p:ext uri="{BB962C8B-B14F-4D97-AF65-F5344CB8AC3E}">
        <p14:creationId xmlns:p14="http://schemas.microsoft.com/office/powerpoint/2010/main" val="325823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0F2C7-4976-1846-B991-F2DA40789973}" type="slidenum">
              <a:rPr lang="en-US" smtClean="0"/>
              <a:t>7</a:t>
            </a:fld>
            <a:endParaRPr lang="en-US" dirty="0"/>
          </a:p>
        </p:txBody>
      </p:sp>
    </p:spTree>
    <p:extLst>
      <p:ext uri="{BB962C8B-B14F-4D97-AF65-F5344CB8AC3E}">
        <p14:creationId xmlns:p14="http://schemas.microsoft.com/office/powerpoint/2010/main" val="237549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0F2C7-4976-1846-B991-F2DA40789973}" type="slidenum">
              <a:rPr lang="en-US" smtClean="0"/>
              <a:t>9</a:t>
            </a:fld>
            <a:endParaRPr lang="en-US" dirty="0"/>
          </a:p>
        </p:txBody>
      </p:sp>
    </p:spTree>
    <p:extLst>
      <p:ext uri="{BB962C8B-B14F-4D97-AF65-F5344CB8AC3E}">
        <p14:creationId xmlns:p14="http://schemas.microsoft.com/office/powerpoint/2010/main" val="427528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0F2C7-4976-1846-B991-F2DA40789973}" type="slidenum">
              <a:rPr lang="en-US" smtClean="0"/>
              <a:t>10</a:t>
            </a:fld>
            <a:endParaRPr lang="en-US" dirty="0"/>
          </a:p>
        </p:txBody>
      </p:sp>
    </p:spTree>
    <p:extLst>
      <p:ext uri="{BB962C8B-B14F-4D97-AF65-F5344CB8AC3E}">
        <p14:creationId xmlns:p14="http://schemas.microsoft.com/office/powerpoint/2010/main" val="92487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0F2C7-4976-1846-B991-F2DA40789973}" type="slidenum">
              <a:rPr lang="en-US" smtClean="0"/>
              <a:t>11</a:t>
            </a:fld>
            <a:endParaRPr lang="en-US" dirty="0"/>
          </a:p>
        </p:txBody>
      </p:sp>
    </p:spTree>
    <p:extLst>
      <p:ext uri="{BB962C8B-B14F-4D97-AF65-F5344CB8AC3E}">
        <p14:creationId xmlns:p14="http://schemas.microsoft.com/office/powerpoint/2010/main" val="188143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0F2C7-4976-1846-B991-F2DA40789973}" type="slidenum">
              <a:rPr lang="en-US" smtClean="0"/>
              <a:t>12</a:t>
            </a:fld>
            <a:endParaRPr lang="en-US"/>
          </a:p>
        </p:txBody>
      </p:sp>
    </p:spTree>
    <p:extLst>
      <p:ext uri="{BB962C8B-B14F-4D97-AF65-F5344CB8AC3E}">
        <p14:creationId xmlns:p14="http://schemas.microsoft.com/office/powerpoint/2010/main" val="45152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0F2C7-4976-1846-B991-F2DA40789973}" type="slidenum">
              <a:rPr lang="en-US" smtClean="0"/>
              <a:t>13</a:t>
            </a:fld>
            <a:endParaRPr lang="en-US"/>
          </a:p>
        </p:txBody>
      </p:sp>
    </p:spTree>
    <p:extLst>
      <p:ext uri="{BB962C8B-B14F-4D97-AF65-F5344CB8AC3E}">
        <p14:creationId xmlns:p14="http://schemas.microsoft.com/office/powerpoint/2010/main" val="3405469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nul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nul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BF3495-AF8A-B740-A2F2-22AEE18399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95CBCEBF-99CF-6948-93BD-5EAD676E87D9}"/>
              </a:ext>
            </a:extLst>
          </p:cNvPr>
          <p:cNvSpPr/>
          <p:nvPr userDrawn="1"/>
        </p:nvSpPr>
        <p:spPr>
          <a:xfrm>
            <a:off x="0" y="3120272"/>
            <a:ext cx="9144000" cy="1894788"/>
          </a:xfrm>
          <a:prstGeom prst="rect">
            <a:avLst/>
          </a:prstGeom>
          <a:solidFill>
            <a:schemeClr val="accent3">
              <a:alpha val="30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7690" y="3969207"/>
            <a:ext cx="1659759" cy="978247"/>
          </a:xfrm>
          <a:prstGeom prst="rect">
            <a:avLst/>
          </a:prstGeom>
        </p:spPr>
      </p:pic>
      <p:sp>
        <p:nvSpPr>
          <p:cNvPr id="5" name="Title 4">
            <a:extLst>
              <a:ext uri="{FF2B5EF4-FFF2-40B4-BE49-F238E27FC236}">
                <a16:creationId xmlns:a16="http://schemas.microsoft.com/office/drawing/2014/main" id="{8B4A83D8-8783-CE4B-9982-32FBA35D4207}"/>
              </a:ext>
            </a:extLst>
          </p:cNvPr>
          <p:cNvSpPr>
            <a:spLocks noGrp="1"/>
          </p:cNvSpPr>
          <p:nvPr>
            <p:ph type="title"/>
          </p:nvPr>
        </p:nvSpPr>
        <p:spPr>
          <a:xfrm>
            <a:off x="236300" y="3273924"/>
            <a:ext cx="6634839" cy="1580880"/>
          </a:xfrm>
          <a:noFill/>
          <a:ln>
            <a:noFill/>
          </a:ln>
        </p:spPr>
        <p:txBody>
          <a:bodyPr vert="horz" wrap="square" lIns="91440" tIns="45720" rIns="91440" bIns="45720" numCol="1" rtlCol="0" anchor="b" anchorCtr="0" compatLnSpc="1">
            <a:prstTxWarp prst="textNoShape">
              <a:avLst/>
            </a:prstTxWarp>
            <a:noAutofit/>
          </a:bodyPr>
          <a:lstStyle>
            <a:lvl1pPr>
              <a:defRPr lang="en-US" sz="4400" b="1">
                <a:solidFill>
                  <a:srgbClr val="FFFFFF"/>
                </a:solidFill>
                <a:latin typeface="Helvetica Neue" charset="0"/>
                <a:ea typeface="Helvetica Neue" charset="0"/>
                <a:cs typeface="Helvetica Neue" charset="0"/>
              </a:defRPr>
            </a:lvl1pPr>
          </a:lstStyle>
          <a:p>
            <a:pPr marL="0" lvl="0" indent="0" defTabSz="571474" latinLnBrk="0">
              <a:spcBef>
                <a:spcPts val="0"/>
              </a:spcBef>
              <a:buClr>
                <a:schemeClr val="accent1"/>
              </a:buClr>
              <a:buSzPct val="100000"/>
              <a:buFont typeface="Wingdings 2" pitchFamily="18" charset="2"/>
              <a:buNone/>
              <a:tabLst/>
            </a:pPr>
            <a:r>
              <a:rPr lang="en-US" dirty="0"/>
              <a:t>Click to edit Master title style</a:t>
            </a:r>
          </a:p>
        </p:txBody>
      </p:sp>
    </p:spTree>
    <p:extLst>
      <p:ext uri="{BB962C8B-B14F-4D97-AF65-F5344CB8AC3E}">
        <p14:creationId xmlns:p14="http://schemas.microsoft.com/office/powerpoint/2010/main" val="15185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B7180B-EC3A-1740-9F49-9D9CFC22297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294" y="0"/>
            <a:ext cx="3982449" cy="5143500"/>
          </a:xfrm>
          <a:prstGeom prst="rect">
            <a:avLst/>
          </a:prstGeom>
        </p:spPr>
      </p:pic>
      <p:pic>
        <p:nvPicPr>
          <p:cNvPr id="7" name="Picture 6">
            <a:extLst>
              <a:ext uri="{FF2B5EF4-FFF2-40B4-BE49-F238E27FC236}">
                <a16:creationId xmlns:a16="http://schemas.microsoft.com/office/drawing/2014/main" id="{1D8379B3-6CF9-BD4D-B531-7E25ED7D975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
        <p:nvSpPr>
          <p:cNvPr id="10" name="Content Placeholder 3">
            <a:extLst>
              <a:ext uri="{FF2B5EF4-FFF2-40B4-BE49-F238E27FC236}">
                <a16:creationId xmlns:a16="http://schemas.microsoft.com/office/drawing/2014/main" id="{EF171CD1-8BFD-AD48-98CD-869683860620}"/>
              </a:ext>
            </a:extLst>
          </p:cNvPr>
          <p:cNvSpPr>
            <a:spLocks noGrp="1"/>
          </p:cNvSpPr>
          <p:nvPr>
            <p:ph sz="quarter" idx="11" hasCustomPrompt="1"/>
          </p:nvPr>
        </p:nvSpPr>
        <p:spPr>
          <a:xfrm>
            <a:off x="351951" y="2071869"/>
            <a:ext cx="3414409" cy="2862082"/>
          </a:xfrm>
        </p:spPr>
        <p:txBody>
          <a:bodyPr anchor="b"/>
          <a:lstStyle>
            <a:lvl1pPr marL="0" indent="0" algn="r">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sp>
        <p:nvSpPr>
          <p:cNvPr id="12" name="Title 1">
            <a:extLst>
              <a:ext uri="{FF2B5EF4-FFF2-40B4-BE49-F238E27FC236}">
                <a16:creationId xmlns:a16="http://schemas.microsoft.com/office/drawing/2014/main" id="{AD5B88E2-2B1A-5A4F-BDCE-AB902BA8D614}"/>
              </a:ext>
            </a:extLst>
          </p:cNvPr>
          <p:cNvSpPr>
            <a:spLocks noGrp="1"/>
          </p:cNvSpPr>
          <p:nvPr>
            <p:ph type="title" hasCustomPrompt="1"/>
          </p:nvPr>
        </p:nvSpPr>
        <p:spPr>
          <a:xfrm>
            <a:off x="4220977" y="3309423"/>
            <a:ext cx="4162636" cy="903117"/>
          </a:xfrm>
          <a:noFill/>
          <a:ln>
            <a:noFill/>
          </a:ln>
        </p:spPr>
        <p:txBody>
          <a:bodyPr vert="horz" wrap="square" lIns="91440" tIns="45720" rIns="91440" bIns="45720" numCol="1" anchor="b" anchorCtr="0" compatLnSpc="1">
            <a:prstTxWarp prst="textNoShape">
              <a:avLst/>
            </a:prstTxWarp>
          </a:bodyPr>
          <a:lstStyle>
            <a:lvl1pPr>
              <a:defRPr lang="en-US" sz="5000" b="1" cap="none" baseline="0" dirty="0">
                <a:latin typeface="Helvetica Neue" charset="0"/>
                <a:ea typeface="Helvetica Neue" charset="0"/>
                <a:cs typeface="Helvetica Neue" charset="0"/>
              </a:defRPr>
            </a:lvl1pPr>
          </a:lstStyle>
          <a:p>
            <a:pPr lvl="0"/>
            <a:r>
              <a:rPr lang="en-US" dirty="0"/>
              <a:t>Click to edit master title style</a:t>
            </a:r>
          </a:p>
        </p:txBody>
      </p:sp>
    </p:spTree>
    <p:extLst>
      <p:ext uri="{BB962C8B-B14F-4D97-AF65-F5344CB8AC3E}">
        <p14:creationId xmlns:p14="http://schemas.microsoft.com/office/powerpoint/2010/main" val="126436473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31715B-EE53-1B40-A129-0FD8895C27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959156" cy="5143500"/>
          </a:xfrm>
          <a:prstGeom prst="rect">
            <a:avLst/>
          </a:prstGeom>
        </p:spPr>
      </p:pic>
      <p:pic>
        <p:nvPicPr>
          <p:cNvPr id="7" name="Picture 6">
            <a:extLst>
              <a:ext uri="{FF2B5EF4-FFF2-40B4-BE49-F238E27FC236}">
                <a16:creationId xmlns:a16="http://schemas.microsoft.com/office/drawing/2014/main" id="{28BE9135-909C-D345-BA75-1255DACF4C6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
        <p:nvSpPr>
          <p:cNvPr id="10" name="Content Placeholder 3">
            <a:extLst>
              <a:ext uri="{FF2B5EF4-FFF2-40B4-BE49-F238E27FC236}">
                <a16:creationId xmlns:a16="http://schemas.microsoft.com/office/drawing/2014/main" id="{7A278382-88D5-4241-A2AC-4047AF000526}"/>
              </a:ext>
            </a:extLst>
          </p:cNvPr>
          <p:cNvSpPr>
            <a:spLocks noGrp="1"/>
          </p:cNvSpPr>
          <p:nvPr>
            <p:ph sz="quarter" idx="11" hasCustomPrompt="1"/>
          </p:nvPr>
        </p:nvSpPr>
        <p:spPr>
          <a:xfrm>
            <a:off x="351951" y="2083443"/>
            <a:ext cx="3414409" cy="2888615"/>
          </a:xfrm>
        </p:spPr>
        <p:txBody>
          <a:bodyPr anchor="b"/>
          <a:lstStyle>
            <a:lvl1pPr marL="0" indent="0" algn="r">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sp>
        <p:nvSpPr>
          <p:cNvPr id="12" name="Title 1">
            <a:extLst>
              <a:ext uri="{FF2B5EF4-FFF2-40B4-BE49-F238E27FC236}">
                <a16:creationId xmlns:a16="http://schemas.microsoft.com/office/drawing/2014/main" id="{EC63803F-DB53-2E4E-92B2-F10D74E243B9}"/>
              </a:ext>
            </a:extLst>
          </p:cNvPr>
          <p:cNvSpPr>
            <a:spLocks noGrp="1"/>
          </p:cNvSpPr>
          <p:nvPr>
            <p:ph type="title" hasCustomPrompt="1"/>
          </p:nvPr>
        </p:nvSpPr>
        <p:spPr>
          <a:xfrm>
            <a:off x="4220977" y="3309423"/>
            <a:ext cx="4162636" cy="903117"/>
          </a:xfrm>
          <a:noFill/>
          <a:ln>
            <a:noFill/>
          </a:ln>
        </p:spPr>
        <p:txBody>
          <a:bodyPr vert="horz" wrap="square" lIns="91440" tIns="45720" rIns="91440" bIns="45720" numCol="1" anchor="b" anchorCtr="0" compatLnSpc="1">
            <a:prstTxWarp prst="textNoShape">
              <a:avLst/>
            </a:prstTxWarp>
          </a:bodyPr>
          <a:lstStyle>
            <a:lvl1pPr>
              <a:defRPr lang="en-US" sz="5000" b="1" cap="none" baseline="0" dirty="0">
                <a:latin typeface="Helvetica Neue" charset="0"/>
                <a:ea typeface="Helvetica Neue" charset="0"/>
                <a:cs typeface="Helvetica Neue" charset="0"/>
              </a:defRPr>
            </a:lvl1pPr>
          </a:lstStyle>
          <a:p>
            <a:pPr lvl="0"/>
            <a:r>
              <a:rPr lang="en-US" dirty="0"/>
              <a:t>Click to edit master title style</a:t>
            </a:r>
          </a:p>
        </p:txBody>
      </p:sp>
    </p:spTree>
    <p:extLst>
      <p:ext uri="{BB962C8B-B14F-4D97-AF65-F5344CB8AC3E}">
        <p14:creationId xmlns:p14="http://schemas.microsoft.com/office/powerpoint/2010/main" val="16462101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CC42B1A-1D48-5848-8328-3738B17DD0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76"/>
          <a:stretch/>
        </p:blipFill>
        <p:spPr>
          <a:xfrm>
            <a:off x="0" y="-81023"/>
            <a:ext cx="3918760" cy="5224523"/>
          </a:xfrm>
          <a:prstGeom prst="rect">
            <a:avLst/>
          </a:prstGeom>
        </p:spPr>
      </p:pic>
      <p:sp>
        <p:nvSpPr>
          <p:cNvPr id="12" name="Title 1">
            <a:extLst>
              <a:ext uri="{FF2B5EF4-FFF2-40B4-BE49-F238E27FC236}">
                <a16:creationId xmlns:a16="http://schemas.microsoft.com/office/drawing/2014/main" id="{EC63803F-DB53-2E4E-92B2-F10D74E243B9}"/>
              </a:ext>
            </a:extLst>
          </p:cNvPr>
          <p:cNvSpPr>
            <a:spLocks noGrp="1"/>
          </p:cNvSpPr>
          <p:nvPr>
            <p:ph type="title" hasCustomPrompt="1"/>
          </p:nvPr>
        </p:nvSpPr>
        <p:spPr>
          <a:xfrm>
            <a:off x="4220977" y="3309423"/>
            <a:ext cx="4162636" cy="903117"/>
          </a:xfrm>
          <a:noFill/>
          <a:ln>
            <a:noFill/>
          </a:ln>
        </p:spPr>
        <p:txBody>
          <a:bodyPr vert="horz" wrap="square" lIns="91440" tIns="45720" rIns="91440" bIns="45720" numCol="1" anchor="b" anchorCtr="0" compatLnSpc="1">
            <a:prstTxWarp prst="textNoShape">
              <a:avLst/>
            </a:prstTxWarp>
          </a:bodyPr>
          <a:lstStyle>
            <a:lvl1pPr>
              <a:defRPr lang="en-US" sz="5000" b="1" cap="none" baseline="0" dirty="0">
                <a:latin typeface="Helvetica Neue" charset="0"/>
                <a:ea typeface="Helvetica Neue" charset="0"/>
                <a:cs typeface="Helvetica Neue" charset="0"/>
              </a:defRPr>
            </a:lvl1pPr>
          </a:lstStyle>
          <a:p>
            <a:pPr lvl="0"/>
            <a:r>
              <a:rPr lang="en-US" dirty="0"/>
              <a:t>Click to edit master title style</a:t>
            </a:r>
          </a:p>
        </p:txBody>
      </p:sp>
      <p:sp>
        <p:nvSpPr>
          <p:cNvPr id="16" name="Content Placeholder 3">
            <a:extLst>
              <a:ext uri="{FF2B5EF4-FFF2-40B4-BE49-F238E27FC236}">
                <a16:creationId xmlns:a16="http://schemas.microsoft.com/office/drawing/2014/main" id="{8044AB81-7969-8442-8BF2-6EB56BD21208}"/>
              </a:ext>
            </a:extLst>
          </p:cNvPr>
          <p:cNvSpPr>
            <a:spLocks noGrp="1"/>
          </p:cNvSpPr>
          <p:nvPr>
            <p:ph sz="quarter" idx="11" hasCustomPrompt="1"/>
          </p:nvPr>
        </p:nvSpPr>
        <p:spPr>
          <a:xfrm>
            <a:off x="351951" y="2083443"/>
            <a:ext cx="3414409" cy="2888615"/>
          </a:xfrm>
        </p:spPr>
        <p:txBody>
          <a:bodyPr anchor="b"/>
          <a:lstStyle>
            <a:lvl1pPr marL="0" indent="0" algn="r">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pic>
        <p:nvPicPr>
          <p:cNvPr id="17" name="Picture 16">
            <a:extLst>
              <a:ext uri="{FF2B5EF4-FFF2-40B4-BE49-F238E27FC236}">
                <a16:creationId xmlns:a16="http://schemas.microsoft.com/office/drawing/2014/main" id="{319E9B98-BF40-304D-AC5E-8A5B74672AD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Tree>
    <p:extLst>
      <p:ext uri="{BB962C8B-B14F-4D97-AF65-F5344CB8AC3E}">
        <p14:creationId xmlns:p14="http://schemas.microsoft.com/office/powerpoint/2010/main" val="24810665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pic>
        <p:nvPicPr>
          <p:cNvPr id="11" name="Picture 10">
            <a:extLst>
              <a:ext uri="{FF2B5EF4-FFF2-40B4-BE49-F238E27FC236}">
                <a16:creationId xmlns:a16="http://schemas.microsoft.com/office/drawing/2014/main" id="{D3F5F86D-FB31-E04C-AC5B-EB5A38B8AEA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5" b="-183"/>
          <a:stretch/>
        </p:blipFill>
        <p:spPr>
          <a:xfrm>
            <a:off x="-9427" y="-92596"/>
            <a:ext cx="2374514" cy="5324354"/>
          </a:xfrm>
          <a:prstGeom prst="rect">
            <a:avLst/>
          </a:prstGeom>
        </p:spPr>
      </p:pic>
    </p:spTree>
    <p:extLst>
      <p:ext uri="{BB962C8B-B14F-4D97-AF65-F5344CB8AC3E}">
        <p14:creationId xmlns:p14="http://schemas.microsoft.com/office/powerpoint/2010/main" val="14208514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pic>
        <p:nvPicPr>
          <p:cNvPr id="7" name="Picture 6">
            <a:extLst>
              <a:ext uri="{FF2B5EF4-FFF2-40B4-BE49-F238E27FC236}">
                <a16:creationId xmlns:a16="http://schemas.microsoft.com/office/drawing/2014/main" id="{2CDD3BF9-F640-2140-884F-577CEE3BDD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3"/>
          <a:stretch/>
        </p:blipFill>
        <p:spPr>
          <a:xfrm>
            <a:off x="0" y="-27008"/>
            <a:ext cx="2365086" cy="5265214"/>
          </a:xfrm>
          <a:prstGeom prst="rect">
            <a:avLst/>
          </a:prstGeom>
        </p:spPr>
      </p:pic>
    </p:spTree>
    <p:extLst>
      <p:ext uri="{BB962C8B-B14F-4D97-AF65-F5344CB8AC3E}">
        <p14:creationId xmlns:p14="http://schemas.microsoft.com/office/powerpoint/2010/main" val="349456736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pic>
        <p:nvPicPr>
          <p:cNvPr id="7" name="Picture 6">
            <a:extLst>
              <a:ext uri="{FF2B5EF4-FFF2-40B4-BE49-F238E27FC236}">
                <a16:creationId xmlns:a16="http://schemas.microsoft.com/office/drawing/2014/main" id="{61AB195D-8346-C742-B8CD-5D13B26783F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2365086" cy="5143500"/>
          </a:xfrm>
          <a:prstGeom prst="rect">
            <a:avLst/>
          </a:prstGeom>
        </p:spPr>
      </p:pic>
    </p:spTree>
    <p:extLst>
      <p:ext uri="{BB962C8B-B14F-4D97-AF65-F5344CB8AC3E}">
        <p14:creationId xmlns:p14="http://schemas.microsoft.com/office/powerpoint/2010/main" val="33371599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pic>
        <p:nvPicPr>
          <p:cNvPr id="7" name="Picture 6">
            <a:extLst>
              <a:ext uri="{FF2B5EF4-FFF2-40B4-BE49-F238E27FC236}">
                <a16:creationId xmlns:a16="http://schemas.microsoft.com/office/drawing/2014/main" id="{D7E4CA0F-A289-F647-A674-39970D25BD9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2365086" cy="5143500"/>
          </a:xfrm>
          <a:prstGeom prst="rect">
            <a:avLst/>
          </a:prstGeom>
          <a:noFill/>
          <a:ln>
            <a:noFill/>
          </a:ln>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spTree>
    <p:extLst>
      <p:ext uri="{BB962C8B-B14F-4D97-AF65-F5344CB8AC3E}">
        <p14:creationId xmlns:p14="http://schemas.microsoft.com/office/powerpoint/2010/main" val="188227954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pic>
        <p:nvPicPr>
          <p:cNvPr id="7" name="Picture 6">
            <a:extLst>
              <a:ext uri="{FF2B5EF4-FFF2-40B4-BE49-F238E27FC236}">
                <a16:creationId xmlns:a16="http://schemas.microsoft.com/office/drawing/2014/main" id="{6BCB8E38-AB5F-F445-8F64-47F46399742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3293" y="0"/>
            <a:ext cx="2388380" cy="5143500"/>
          </a:xfrm>
          <a:prstGeom prst="rect">
            <a:avLst/>
          </a:prstGeom>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spTree>
    <p:extLst>
      <p:ext uri="{BB962C8B-B14F-4D97-AF65-F5344CB8AC3E}">
        <p14:creationId xmlns:p14="http://schemas.microsoft.com/office/powerpoint/2010/main" val="221462168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63F4C-46CE-C94B-B30C-BB2517E4D2E3}"/>
              </a:ext>
            </a:extLst>
          </p:cNvPr>
          <p:cNvPicPr>
            <a:picLocks noChangeAspect="1"/>
          </p:cNvPicPr>
          <p:nvPr userDrawn="1"/>
        </p:nvPicPr>
        <p:blipFill>
          <a:blip r:embed="rId2"/>
          <a:stretch>
            <a:fillRect/>
          </a:stretch>
        </p:blipFill>
        <p:spPr>
          <a:xfrm>
            <a:off x="21396" y="54430"/>
            <a:ext cx="9080836" cy="5087634"/>
          </a:xfrm>
          <a:prstGeom prst="rect">
            <a:avLst/>
          </a:prstGeom>
        </p:spPr>
      </p:pic>
      <p:pic>
        <p:nvPicPr>
          <p:cNvPr id="8" name="Picture 7">
            <a:extLst>
              <a:ext uri="{FF2B5EF4-FFF2-40B4-BE49-F238E27FC236}">
                <a16:creationId xmlns:a16="http://schemas.microsoft.com/office/drawing/2014/main" id="{9D396474-9842-0A4F-893D-ABE39CDD7DA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2365086" cy="5142064"/>
          </a:xfrm>
          <a:prstGeom prst="rect">
            <a:avLst/>
          </a:prstGeom>
        </p:spPr>
      </p:pic>
      <p:sp>
        <p:nvSpPr>
          <p:cNvPr id="4" name="Content Placeholder 3">
            <a:extLst>
              <a:ext uri="{FF2B5EF4-FFF2-40B4-BE49-F238E27FC236}">
                <a16:creationId xmlns:a16="http://schemas.microsoft.com/office/drawing/2014/main" id="{90D6AC1D-91C9-DE4E-9755-AB152925B275}"/>
              </a:ext>
            </a:extLst>
          </p:cNvPr>
          <p:cNvSpPr>
            <a:spLocks noGrp="1"/>
          </p:cNvSpPr>
          <p:nvPr>
            <p:ph sz="quarter" idx="10"/>
          </p:nvPr>
        </p:nvSpPr>
        <p:spPr>
          <a:xfrm>
            <a:off x="2709000" y="1076447"/>
            <a:ext cx="5572990" cy="35033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F2F2ED8-D157-3C4E-9821-1719D6B92C52}"/>
              </a:ext>
            </a:extLst>
          </p:cNvPr>
          <p:cNvSpPr>
            <a:spLocks noGrp="1"/>
          </p:cNvSpPr>
          <p:nvPr>
            <p:ph type="title"/>
          </p:nvPr>
        </p:nvSpPr>
        <p:spPr>
          <a:xfrm>
            <a:off x="2708999" y="250032"/>
            <a:ext cx="5572990" cy="701278"/>
          </a:xfrm>
        </p:spPr>
        <p:txBody>
          <a:bodyPr/>
          <a:lstStyle/>
          <a:p>
            <a:r>
              <a:rPr lang="en-US"/>
              <a:t>Click to edit Master title style</a:t>
            </a:r>
          </a:p>
        </p:txBody>
      </p:sp>
      <p:sp>
        <p:nvSpPr>
          <p:cNvPr id="10" name="Slide Number Placeholder 9">
            <a:extLst>
              <a:ext uri="{FF2B5EF4-FFF2-40B4-BE49-F238E27FC236}">
                <a16:creationId xmlns:a16="http://schemas.microsoft.com/office/drawing/2014/main" id="{BDB5EACE-4090-434F-B80F-28CD6E6E83FD}"/>
              </a:ext>
            </a:extLst>
          </p:cNvPr>
          <p:cNvSpPr>
            <a:spLocks noGrp="1"/>
          </p:cNvSpPr>
          <p:nvPr>
            <p:ph type="sldNum" sz="quarter" idx="11"/>
          </p:nvPr>
        </p:nvSpPr>
        <p:spPr/>
        <p:txBody>
          <a:bodyPr/>
          <a:lstStyle/>
          <a:p>
            <a:pPr>
              <a:defRPr/>
            </a:pPr>
            <a:r>
              <a:rPr lang="en-GB"/>
              <a:t>PAGE </a:t>
            </a:r>
            <a:fld id="{4646D39D-72DD-EC43-AE57-0EBBAA7D9A27}" type="slidenum">
              <a:rPr lang="en-GB" smtClean="0"/>
              <a:pPr>
                <a:defRPr/>
              </a:pPr>
              <a:t>‹#›</a:t>
            </a:fld>
            <a:endParaRPr lang="en-GB" dirty="0"/>
          </a:p>
        </p:txBody>
      </p:sp>
    </p:spTree>
    <p:extLst>
      <p:ext uri="{BB962C8B-B14F-4D97-AF65-F5344CB8AC3E}">
        <p14:creationId xmlns:p14="http://schemas.microsoft.com/office/powerpoint/2010/main" val="163240202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10" name="Content Placeholder 9"/>
          <p:cNvSpPr>
            <a:spLocks noGrp="1"/>
          </p:cNvSpPr>
          <p:nvPr>
            <p:ph sz="quarter" idx="10"/>
          </p:nvPr>
        </p:nvSpPr>
        <p:spPr>
          <a:xfrm>
            <a:off x="457207" y="1196165"/>
            <a:ext cx="7825409" cy="3357978"/>
          </a:xfrm>
        </p:spPr>
        <p:txBody>
          <a:bodyPr/>
          <a:lstStyle>
            <a:lvl1pPr algn="l">
              <a:defRPr sz="1800">
                <a:latin typeface="Helvetica Neue" charset="0"/>
                <a:ea typeface="Helvetica Neue" charset="0"/>
                <a:cs typeface="Helvetica Neue" charset="0"/>
              </a:defRPr>
            </a:lvl1pPr>
            <a:lvl2pPr algn="l">
              <a:defRPr sz="1600">
                <a:latin typeface="Helvetica Neue" charset="0"/>
                <a:ea typeface="Helvetica Neue" charset="0"/>
                <a:cs typeface="Helvetica Neue" charset="0"/>
              </a:defRPr>
            </a:lvl2pPr>
            <a:lvl3pPr algn="l">
              <a:defRPr sz="1400">
                <a:latin typeface="Helvetica Neue" charset="0"/>
                <a:ea typeface="Helvetica Neue" charset="0"/>
                <a:cs typeface="Helvetica Neue" charset="0"/>
              </a:defRPr>
            </a:lvl3pPr>
            <a:lvl4pPr algn="l">
              <a:defRPr sz="1200">
                <a:latin typeface="Helvetica Neue" charset="0"/>
                <a:ea typeface="Helvetica Neue" charset="0"/>
                <a:cs typeface="Helvetica Neue" charset="0"/>
              </a:defRPr>
            </a:lvl4pPr>
            <a:lvl5pPr algn="l">
              <a:defRPr sz="1200">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p:cNvSpPr>
            <a:spLocks noGrp="1"/>
          </p:cNvSpPr>
          <p:nvPr>
            <p:ph type="sldNum" sz="quarter" idx="11"/>
          </p:nvPr>
        </p:nvSpPr>
        <p:spPr/>
        <p:txBody>
          <a:bodyPr/>
          <a:lstStyle/>
          <a:p>
            <a:pPr>
              <a:defRPr/>
            </a:pPr>
            <a:r>
              <a:rPr lang="en-GB" dirty="0"/>
              <a:t>PAGE </a:t>
            </a:r>
            <a:fld id="{CA0E158F-36BB-4448-BD17-99892819D07B}" type="slidenum">
              <a:rPr lang="en-GB" smtClean="0"/>
              <a:pPr>
                <a:defRPr/>
              </a:pPr>
              <a:t>‹#›</a:t>
            </a:fld>
            <a:endParaRPr lang="en-GB"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22497-F34F-394C-A2D0-E54F7B678D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5" name="Rectangle 4">
            <a:extLst>
              <a:ext uri="{FF2B5EF4-FFF2-40B4-BE49-F238E27FC236}">
                <a16:creationId xmlns:a16="http://schemas.microsoft.com/office/drawing/2014/main" id="{249B9A13-F23E-754B-B9B6-A652A7768247}"/>
              </a:ext>
            </a:extLst>
          </p:cNvPr>
          <p:cNvSpPr/>
          <p:nvPr userDrawn="1"/>
        </p:nvSpPr>
        <p:spPr>
          <a:xfrm>
            <a:off x="0" y="3120272"/>
            <a:ext cx="9144000" cy="1894788"/>
          </a:xfrm>
          <a:prstGeom prst="rect">
            <a:avLst/>
          </a:prstGeom>
          <a:solidFill>
            <a:schemeClr val="tx1">
              <a:alpha val="56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7690" y="3969207"/>
            <a:ext cx="1659759" cy="978247"/>
          </a:xfrm>
          <a:prstGeom prst="rect">
            <a:avLst/>
          </a:prstGeom>
        </p:spPr>
      </p:pic>
      <p:sp>
        <p:nvSpPr>
          <p:cNvPr id="7" name="Title 4">
            <a:extLst>
              <a:ext uri="{FF2B5EF4-FFF2-40B4-BE49-F238E27FC236}">
                <a16:creationId xmlns:a16="http://schemas.microsoft.com/office/drawing/2014/main" id="{D0CFFA2B-4676-C745-830F-6FE5D0D83715}"/>
              </a:ext>
            </a:extLst>
          </p:cNvPr>
          <p:cNvSpPr>
            <a:spLocks noGrp="1"/>
          </p:cNvSpPr>
          <p:nvPr>
            <p:ph type="title"/>
          </p:nvPr>
        </p:nvSpPr>
        <p:spPr>
          <a:xfrm>
            <a:off x="236300" y="3273924"/>
            <a:ext cx="6634839" cy="1580880"/>
          </a:xfrm>
          <a:noFill/>
          <a:ln>
            <a:noFill/>
          </a:ln>
        </p:spPr>
        <p:txBody>
          <a:bodyPr vert="horz" wrap="square" lIns="91440" tIns="45720" rIns="91440" bIns="45720" numCol="1" rtlCol="0" anchor="b" anchorCtr="0" compatLnSpc="1">
            <a:prstTxWarp prst="textNoShape">
              <a:avLst/>
            </a:prstTxWarp>
            <a:noAutofit/>
          </a:bodyPr>
          <a:lstStyle>
            <a:lvl1pPr>
              <a:defRPr lang="en-US" sz="4400" b="1">
                <a:solidFill>
                  <a:srgbClr val="FFFFFF"/>
                </a:solidFill>
                <a:latin typeface="Helvetica Neue" charset="0"/>
                <a:ea typeface="Helvetica Neue" charset="0"/>
                <a:cs typeface="Helvetica Neue" charset="0"/>
              </a:defRPr>
            </a:lvl1pPr>
          </a:lstStyle>
          <a:p>
            <a:pPr marL="0" lvl="0" indent="0" defTabSz="571474" latinLnBrk="0">
              <a:spcBef>
                <a:spcPts val="0"/>
              </a:spcBef>
              <a:buClr>
                <a:schemeClr val="accent1"/>
              </a:buClr>
              <a:buSzPct val="100000"/>
              <a:buFont typeface="Wingdings 2" pitchFamily="18" charset="2"/>
              <a:buNone/>
              <a:tabLst/>
            </a:pPr>
            <a:r>
              <a:rPr lang="en-US" dirty="0"/>
              <a:t>Click to edit Master title style</a:t>
            </a:r>
          </a:p>
        </p:txBody>
      </p:sp>
    </p:spTree>
    <p:extLst>
      <p:ext uri="{BB962C8B-B14F-4D97-AF65-F5344CB8AC3E}">
        <p14:creationId xmlns:p14="http://schemas.microsoft.com/office/powerpoint/2010/main" val="2560184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1231609"/>
            <a:ext cx="3814638" cy="3363017"/>
          </a:xfrm>
        </p:spPr>
        <p:txBody>
          <a:bodyPr>
            <a:normAutofit/>
          </a:bodyPr>
          <a:lstStyle>
            <a:lvl1pPr algn="l">
              <a:defRPr sz="1125"/>
            </a:lvl1pPr>
            <a:lvl2pPr algn="l">
              <a:defRPr sz="1125"/>
            </a:lvl2pPr>
            <a:lvl3pPr algn="l">
              <a:defRPr sz="1125"/>
            </a:lvl3pPr>
            <a:lvl4pPr algn="l">
              <a:defRPr sz="1125"/>
            </a:lvl4pPr>
            <a:lvl5pPr algn="l">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467968" y="1231609"/>
            <a:ext cx="3814638" cy="3363017"/>
          </a:xfrm>
        </p:spPr>
        <p:txBody>
          <a:bodyPr>
            <a:normAutofit/>
          </a:bodyPr>
          <a:lstStyle>
            <a:lvl1pPr algn="l">
              <a:defRPr sz="1125"/>
            </a:lvl1pPr>
            <a:lvl2pPr algn="l">
              <a:defRPr sz="1125"/>
            </a:lvl2pPr>
            <a:lvl3pPr algn="l">
              <a:defRPr sz="1125"/>
            </a:lvl3pPr>
            <a:lvl4pPr algn="l">
              <a:defRPr sz="1125"/>
            </a:lvl4pPr>
            <a:lvl5pPr algn="l">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10"/>
          <p:cNvSpPr>
            <a:spLocks noGrp="1"/>
          </p:cNvSpPr>
          <p:nvPr>
            <p:ph type="title"/>
          </p:nvPr>
        </p:nvSpPr>
        <p:spPr/>
        <p:txBody>
          <a:bodyPr/>
          <a:lstStyle>
            <a:lvl1pPr algn="l">
              <a:defRPr sz="2400"/>
            </a:lvl1p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pPr>
              <a:defRPr/>
            </a:pPr>
            <a:r>
              <a:rPr lang="en-GB" dirty="0"/>
              <a:t>PAGE </a:t>
            </a:r>
            <a:fld id="{92D704C7-2600-C44E-9A7D-90C6D410B52F}" type="slidenum">
              <a:rPr lang="en-GB" smtClean="0"/>
              <a:pPr>
                <a:defRPr/>
              </a:pPr>
              <a:t>‹#›</a:t>
            </a:fld>
            <a:endParaRPr lang="en-GB"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2"/>
          <p:cNvSpPr>
            <a:spLocks noGrp="1"/>
          </p:cNvSpPr>
          <p:nvPr>
            <p:ph type="sldNum" sz="quarter" idx="10"/>
          </p:nvPr>
        </p:nvSpPr>
        <p:spPr/>
        <p:txBody>
          <a:bodyPr/>
          <a:lstStyle/>
          <a:p>
            <a:pPr>
              <a:defRPr/>
            </a:pPr>
            <a:r>
              <a:rPr lang="en-GB" dirty="0"/>
              <a:t>PAGE </a:t>
            </a:r>
            <a:fld id="{B016EB64-D1CE-C142-9649-79488BC5A1DA}" type="slidenum">
              <a:rPr lang="en-GB" smtClean="0"/>
              <a:pPr>
                <a:defRPr/>
              </a:pPr>
              <a:t>‹#›</a:t>
            </a:fld>
            <a:endParaRPr lang="en-GB"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dirty="0"/>
              <a:t>PAGE </a:t>
            </a:r>
            <a:fld id="{F454EB38-3DC1-B840-B8ED-60DC4D8DECD7}" type="slidenum">
              <a:rPr lang="en-GB" smtClean="0"/>
              <a:pPr>
                <a:defRPr/>
              </a:pPr>
              <a:t>‹#›</a:t>
            </a:fld>
            <a:endParaRPr lang="en-GB"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rgbClr val="0078B1"/>
          </a:solidFill>
          <a:ln>
            <a:noFill/>
          </a:ln>
        </p:spPr>
        <p:txBody>
          <a:bodyPr vert="horz" wrap="square" lIns="52754" tIns="26377" rIns="52754" bIns="26377" numCol="1" anchor="t" anchorCtr="0" compatLnSpc="1">
            <a:prstTxWarp prst="textNoShape">
              <a:avLst/>
            </a:prstTxWarp>
          </a:bodyPr>
          <a:lstStyle/>
          <a:p>
            <a:pPr marL="131883" lvl="0" indent="-131883" algn="l" eaLnBrk="1" hangingPunct="1">
              <a:spcBef>
                <a:spcPts val="1039"/>
              </a:spcBef>
              <a:buClrTx/>
              <a:buSzPct val="100000"/>
              <a:buFont typeface="Wingdings 2" charset="0"/>
              <a:buChar char="¡"/>
            </a:pPr>
            <a:endParaRPr lang="en-US" sz="807" b="0" i="0">
              <a:solidFill>
                <a:schemeClr val="bg1"/>
              </a:solidFill>
              <a:latin typeface="Helvetica Neue"/>
              <a:ea typeface="ＭＳ Ｐゴシック" charset="0"/>
              <a:cs typeface="Helvetica Neue"/>
            </a:endParaRPr>
          </a:p>
        </p:txBody>
      </p:sp>
      <p:sp>
        <p:nvSpPr>
          <p:cNvPr id="9" name="Text Placeholder 8"/>
          <p:cNvSpPr>
            <a:spLocks noGrp="1"/>
          </p:cNvSpPr>
          <p:nvPr>
            <p:ph type="body" sz="quarter" idx="10"/>
          </p:nvPr>
        </p:nvSpPr>
        <p:spPr>
          <a:xfrm>
            <a:off x="1998140" y="1009653"/>
            <a:ext cx="5544113" cy="1015603"/>
          </a:xfrm>
          <a:solidFill>
            <a:schemeClr val="accent3"/>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597"/>
            <a:ext cx="3183466" cy="23554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r>
              <a:rPr lang="en-GB" dirty="0"/>
              <a:t>PAGE </a:t>
            </a:r>
            <a:fld id="{4646D39D-72DD-EC43-AE57-0EBBAA7D9A27}" type="slidenum">
              <a:rPr lang="en-GB" smtClean="0"/>
              <a:pPr>
                <a:defRPr/>
              </a:pPr>
              <a:t>‹#›</a:t>
            </a:fld>
            <a:endParaRPr lang="en-GB" dirty="0"/>
          </a:p>
        </p:txBody>
      </p:sp>
      <p:pic>
        <p:nvPicPr>
          <p:cNvPr id="16" name="Picture 15">
            <a:extLst>
              <a:ext uri="{FF2B5EF4-FFF2-40B4-BE49-F238E27FC236}">
                <a16:creationId xmlns:a16="http://schemas.microsoft.com/office/drawing/2014/main" id="{12AD5339-57BF-E642-BE72-3580422F7C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2_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D388A5-F151-9A4D-9795-5392743A8BB2}"/>
              </a:ext>
            </a:extLst>
          </p:cNvPr>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chemeClr val="tx1"/>
          </a:solidFill>
          <a:ln>
            <a:noFill/>
          </a:ln>
        </p:spPr>
        <p:txBody>
          <a:bodyPr vert="horz" wrap="square" lIns="52754" tIns="26377" rIns="52754" bIns="26377" numCol="1" anchor="t" anchorCtr="0" compatLnSpc="1">
            <a:prstTxWarp prst="textNoShape">
              <a:avLst/>
            </a:prstTxWarp>
          </a:bodyPr>
          <a:lstStyle/>
          <a:p>
            <a:pPr marL="131883" lvl="0" indent="-131883" algn="l" eaLnBrk="1" hangingPunct="1">
              <a:spcBef>
                <a:spcPts val="1039"/>
              </a:spcBef>
              <a:buClrTx/>
              <a:buSzPct val="100000"/>
              <a:buFont typeface="Wingdings 2" charset="0"/>
              <a:buChar char="¡"/>
            </a:pPr>
            <a:endParaRPr lang="en-US" sz="807" b="0" i="0">
              <a:solidFill>
                <a:schemeClr val="bg1"/>
              </a:solidFill>
              <a:latin typeface="Helvetica Neue"/>
              <a:ea typeface="ＭＳ Ｐゴシック" charset="0"/>
              <a:cs typeface="Helvetica Neue"/>
            </a:endParaRPr>
          </a:p>
        </p:txBody>
      </p:sp>
      <p:sp>
        <p:nvSpPr>
          <p:cNvPr id="9" name="Text Placeholder 8"/>
          <p:cNvSpPr>
            <a:spLocks noGrp="1"/>
          </p:cNvSpPr>
          <p:nvPr>
            <p:ph type="body" sz="quarter" idx="10"/>
          </p:nvPr>
        </p:nvSpPr>
        <p:spPr>
          <a:xfrm>
            <a:off x="1998140" y="1009653"/>
            <a:ext cx="5544113" cy="1015603"/>
          </a:xfrm>
          <a:solidFill>
            <a:schemeClr val="tx1"/>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603"/>
            <a:ext cx="3183466" cy="23300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r>
              <a:rPr lang="en-GB" dirty="0"/>
              <a:t>PAGE </a:t>
            </a:r>
            <a:fld id="{4646D39D-72DD-EC43-AE57-0EBBAA7D9A27}" type="slidenum">
              <a:rPr lang="en-GB" smtClean="0"/>
              <a:pPr>
                <a:defRPr/>
              </a:pPr>
              <a:t>‹#›</a:t>
            </a:fld>
            <a:endParaRPr lang="en-GB" dirty="0"/>
          </a:p>
        </p:txBody>
      </p:sp>
      <p:pic>
        <p:nvPicPr>
          <p:cNvPr id="18" name="Picture 17">
            <a:extLst>
              <a:ext uri="{FF2B5EF4-FFF2-40B4-BE49-F238E27FC236}">
                <a16:creationId xmlns:a16="http://schemas.microsoft.com/office/drawing/2014/main" id="{96755CB6-4E84-2A4C-8533-A08B145413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3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82E6A9-C026-D84B-8675-3F4B0CF1A8DC}"/>
              </a:ext>
            </a:extLst>
          </p:cNvPr>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rgbClr val="5E6871"/>
          </a:solidFill>
          <a:ln>
            <a:noFill/>
          </a:ln>
        </p:spPr>
        <p:txBody>
          <a:bodyPr vert="horz" wrap="square" lIns="52754" tIns="26377" rIns="52754" bIns="26377" numCol="1" anchor="t" anchorCtr="0" compatLnSpc="1">
            <a:prstTxWarp prst="textNoShape">
              <a:avLst/>
            </a:prstTxWarp>
          </a:bodyPr>
          <a:lstStyle/>
          <a:p>
            <a:pPr marL="131883" lvl="0" indent="-131883" algn="l" eaLnBrk="1" hangingPunct="1">
              <a:spcBef>
                <a:spcPts val="1039"/>
              </a:spcBef>
              <a:buClrTx/>
              <a:buSzPct val="100000"/>
              <a:buFont typeface="Wingdings 2" charset="0"/>
              <a:buChar char="¡"/>
            </a:pPr>
            <a:endParaRPr lang="en-US" sz="807" b="0" i="0">
              <a:solidFill>
                <a:schemeClr val="bg1"/>
              </a:solidFill>
              <a:latin typeface="Helvetica Neue"/>
              <a:ea typeface="ＭＳ Ｐゴシック" charset="0"/>
              <a:cs typeface="Helvetica Neue"/>
            </a:endParaRPr>
          </a:p>
        </p:txBody>
      </p:sp>
      <p:sp>
        <p:nvSpPr>
          <p:cNvPr id="9" name="Text Placeholder 8"/>
          <p:cNvSpPr>
            <a:spLocks noGrp="1"/>
          </p:cNvSpPr>
          <p:nvPr>
            <p:ph type="body" sz="quarter" idx="10"/>
          </p:nvPr>
        </p:nvSpPr>
        <p:spPr>
          <a:xfrm>
            <a:off x="1998140" y="1009653"/>
            <a:ext cx="5544113" cy="1015603"/>
          </a:xfrm>
          <a:solidFill>
            <a:schemeClr val="bg2">
              <a:lumMod val="50000"/>
            </a:schemeClr>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597"/>
            <a:ext cx="3183466" cy="23554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fld id="{4646D39D-72DD-EC43-AE57-0EBBAA7D9A27}" type="slidenum">
              <a:rPr lang="en-GB" smtClean="0"/>
              <a:pPr>
                <a:defRPr/>
              </a:pPr>
              <a:t>‹#›</a:t>
            </a:fld>
            <a:endParaRPr lang="en-GB" dirty="0"/>
          </a:p>
        </p:txBody>
      </p:sp>
      <p:pic>
        <p:nvPicPr>
          <p:cNvPr id="16" name="Picture 15">
            <a:extLst>
              <a:ext uri="{FF2B5EF4-FFF2-40B4-BE49-F238E27FC236}">
                <a16:creationId xmlns:a16="http://schemas.microsoft.com/office/drawing/2014/main" id="{1D26DF16-9738-184B-80A1-98342495BCA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8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35B799-80B7-3E48-A561-558680C4505E}"/>
              </a:ext>
            </a:extLst>
          </p:cNvPr>
          <p:cNvPicPr>
            <a:picLocks noChangeAspect="1"/>
          </p:cNvPicPr>
          <p:nvPr userDrawn="1"/>
        </p:nvPicPr>
        <p:blipFill>
          <a:blip r:embed="rId2"/>
          <a:stretch>
            <a:fillRect/>
          </a:stretch>
        </p:blipFill>
        <p:spPr>
          <a:xfrm>
            <a:off x="-35960" y="0"/>
            <a:ext cx="9172458" cy="5138966"/>
          </a:xfrm>
          <a:prstGeom prst="rect">
            <a:avLst/>
          </a:prstGeom>
        </p:spPr>
      </p:pic>
      <p:sp>
        <p:nvSpPr>
          <p:cNvPr id="13" name="Picture Placeholder 12"/>
          <p:cNvSpPr>
            <a:spLocks noGrp="1"/>
          </p:cNvSpPr>
          <p:nvPr>
            <p:ph type="pic" sz="quarter" idx="12"/>
          </p:nvPr>
        </p:nvSpPr>
        <p:spPr>
          <a:xfrm>
            <a:off x="814390" y="1009653"/>
            <a:ext cx="1073150" cy="1015603"/>
          </a:xfrm>
        </p:spPr>
        <p:txBody>
          <a:bodyPr/>
          <a:lstStyle>
            <a:lvl1pPr marL="0" indent="0">
              <a:buNone/>
              <a:defRPr sz="577"/>
            </a:lvl1pPr>
          </a:lstStyle>
          <a:p>
            <a:r>
              <a:rPr lang="en-US"/>
              <a:t>Drag picture to placeholder or click icon to add</a:t>
            </a:r>
          </a:p>
        </p:txBody>
      </p:sp>
      <p:sp>
        <p:nvSpPr>
          <p:cNvPr id="24" name="Rectangle 23"/>
          <p:cNvSpPr/>
          <p:nvPr/>
        </p:nvSpPr>
        <p:spPr>
          <a:xfrm>
            <a:off x="7391403" y="1009653"/>
            <a:ext cx="2250460" cy="1015603"/>
          </a:xfrm>
          <a:prstGeom prst="rect">
            <a:avLst/>
          </a:prstGeom>
          <a:solidFill>
            <a:srgbClr val="4D7590"/>
          </a:solidFill>
          <a:ln>
            <a:noFill/>
          </a:ln>
        </p:spPr>
        <p:txBody>
          <a:bodyPr vert="horz" wrap="square" lIns="52754" tIns="26377" rIns="52754" bIns="26377" numCol="1" anchor="t" anchorCtr="0" compatLnSpc="1">
            <a:prstTxWarp prst="textNoShape">
              <a:avLst/>
            </a:prstTxWarp>
          </a:bodyPr>
          <a:lstStyle/>
          <a:p>
            <a:pPr marL="131883" indent="-131883" algn="l">
              <a:spcBef>
                <a:spcPts val="1039"/>
              </a:spcBef>
              <a:buSzPct val="100000"/>
              <a:buFont typeface="Wingdings 2" charset="0"/>
              <a:buChar char="¡"/>
            </a:pPr>
            <a:endParaRPr lang="en-US" sz="807">
              <a:solidFill>
                <a:prstClr val="white"/>
              </a:solidFill>
              <a:latin typeface="Helvetica Neue"/>
              <a:cs typeface="Helvetica Neue"/>
            </a:endParaRPr>
          </a:p>
        </p:txBody>
      </p:sp>
      <p:sp>
        <p:nvSpPr>
          <p:cNvPr id="9" name="Text Placeholder 8"/>
          <p:cNvSpPr>
            <a:spLocks noGrp="1"/>
          </p:cNvSpPr>
          <p:nvPr>
            <p:ph type="body" sz="quarter" idx="10"/>
          </p:nvPr>
        </p:nvSpPr>
        <p:spPr>
          <a:xfrm>
            <a:off x="1998140" y="1009653"/>
            <a:ext cx="5544113" cy="1015603"/>
          </a:xfrm>
          <a:solidFill>
            <a:srgbClr val="4D7590"/>
          </a:solidFill>
          <a:ln>
            <a:noFill/>
          </a:ln>
        </p:spPr>
        <p:txBody>
          <a:bodyPr/>
          <a:lstStyle>
            <a:lvl1pPr>
              <a:spcBef>
                <a:spcPts val="347"/>
              </a:spcBef>
              <a:buClrTx/>
              <a:defRPr sz="807" b="0" i="0">
                <a:solidFill>
                  <a:schemeClr val="bg1"/>
                </a:solidFill>
                <a:latin typeface="Helvetica Neue"/>
                <a:cs typeface="Helvetica Neue"/>
              </a:defRPr>
            </a:lvl1pPr>
          </a:lstStyle>
          <a:p>
            <a:pPr lvl="0"/>
            <a:r>
              <a:rPr lang="en-US"/>
              <a:t>Click to edit Master text styles</a:t>
            </a:r>
          </a:p>
        </p:txBody>
      </p:sp>
      <p:sp>
        <p:nvSpPr>
          <p:cNvPr id="3" name="Text Placeholder 2"/>
          <p:cNvSpPr>
            <a:spLocks noGrp="1"/>
          </p:cNvSpPr>
          <p:nvPr>
            <p:ph type="body" idx="1"/>
          </p:nvPr>
        </p:nvSpPr>
        <p:spPr>
          <a:xfrm>
            <a:off x="814730" y="400050"/>
            <a:ext cx="6727516" cy="312329"/>
          </a:xfrm>
        </p:spPr>
        <p:txBody>
          <a:bodyPr>
            <a:normAutofit/>
          </a:bodyPr>
          <a:lstStyle>
            <a:lvl1pPr marL="0" indent="0" algn="l">
              <a:spcBef>
                <a:spcPts val="0"/>
              </a:spcBef>
              <a:buNone/>
              <a:defRPr sz="1154" b="0" i="0">
                <a:solidFill>
                  <a:schemeClr val="tx1"/>
                </a:solidFill>
                <a:latin typeface="Helvetica Neue Thin"/>
                <a:cs typeface="Helvetica Neue Thin"/>
              </a:defRPr>
            </a:lvl1pPr>
            <a:lvl2pPr marL="263765" indent="0">
              <a:buNone/>
              <a:defRPr sz="1039">
                <a:solidFill>
                  <a:schemeClr val="tx1">
                    <a:tint val="75000"/>
                  </a:schemeClr>
                </a:solidFill>
              </a:defRPr>
            </a:lvl2pPr>
            <a:lvl3pPr marL="527531" indent="0">
              <a:buNone/>
              <a:defRPr sz="923">
                <a:solidFill>
                  <a:schemeClr val="tx1">
                    <a:tint val="75000"/>
                  </a:schemeClr>
                </a:solidFill>
              </a:defRPr>
            </a:lvl3pPr>
            <a:lvl4pPr marL="791296" indent="0">
              <a:buNone/>
              <a:defRPr sz="807">
                <a:solidFill>
                  <a:schemeClr val="tx1">
                    <a:tint val="75000"/>
                  </a:schemeClr>
                </a:solidFill>
              </a:defRPr>
            </a:lvl4pPr>
            <a:lvl5pPr marL="1055061" indent="0">
              <a:buNone/>
              <a:defRPr sz="807">
                <a:solidFill>
                  <a:schemeClr val="tx1">
                    <a:tint val="75000"/>
                  </a:schemeClr>
                </a:solidFill>
              </a:defRPr>
            </a:lvl5pPr>
            <a:lvl6pPr marL="1318826" indent="0">
              <a:buNone/>
              <a:defRPr sz="807">
                <a:solidFill>
                  <a:schemeClr val="tx1">
                    <a:tint val="75000"/>
                  </a:schemeClr>
                </a:solidFill>
              </a:defRPr>
            </a:lvl6pPr>
            <a:lvl7pPr marL="1582592" indent="0">
              <a:buNone/>
              <a:defRPr sz="807">
                <a:solidFill>
                  <a:schemeClr val="tx1">
                    <a:tint val="75000"/>
                  </a:schemeClr>
                </a:solidFill>
              </a:defRPr>
            </a:lvl7pPr>
            <a:lvl8pPr marL="1846357" indent="0">
              <a:buNone/>
              <a:defRPr sz="807">
                <a:solidFill>
                  <a:schemeClr val="tx1">
                    <a:tint val="75000"/>
                  </a:schemeClr>
                </a:solidFill>
              </a:defRPr>
            </a:lvl8pPr>
            <a:lvl9pPr marL="2110122" indent="0">
              <a:buNone/>
              <a:defRPr sz="807">
                <a:solidFill>
                  <a:schemeClr val="tx1">
                    <a:tint val="75000"/>
                  </a:schemeClr>
                </a:solidFill>
              </a:defRPr>
            </a:lvl9pPr>
          </a:lstStyle>
          <a:p>
            <a:pPr lvl="0"/>
            <a:r>
              <a:rPr lang="en-US"/>
              <a:t>Click to edit Master text styles</a:t>
            </a:r>
          </a:p>
        </p:txBody>
      </p:sp>
      <p:sp>
        <p:nvSpPr>
          <p:cNvPr id="11" name="Text Placeholder 10"/>
          <p:cNvSpPr>
            <a:spLocks noGrp="1"/>
          </p:cNvSpPr>
          <p:nvPr>
            <p:ph type="body" sz="quarter" idx="11"/>
          </p:nvPr>
        </p:nvSpPr>
        <p:spPr>
          <a:xfrm>
            <a:off x="814389" y="2108597"/>
            <a:ext cx="3986212" cy="2474118"/>
          </a:xfrm>
          <a:solidFill>
            <a:schemeClr val="bg1">
              <a:alpha val="36000"/>
            </a:schemeClr>
          </a:solidFill>
        </p:spPr>
        <p:txBody>
          <a:bodyPr lIns="0"/>
          <a:lstStyle>
            <a:lvl1pPr marL="0" indent="0" algn="just">
              <a:spcBef>
                <a:spcPts val="347"/>
              </a:spcBef>
              <a:buNone/>
              <a:defRPr sz="606"/>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sp>
        <p:nvSpPr>
          <p:cNvPr id="17" name="Text Placeholder 16"/>
          <p:cNvSpPr>
            <a:spLocks noGrp="1"/>
          </p:cNvSpPr>
          <p:nvPr>
            <p:ph type="body" sz="quarter" idx="14"/>
          </p:nvPr>
        </p:nvSpPr>
        <p:spPr>
          <a:xfrm>
            <a:off x="814396" y="648494"/>
            <a:ext cx="4332287" cy="227410"/>
          </a:xfrm>
        </p:spPr>
        <p:txBody>
          <a:bodyPr/>
          <a:lstStyle>
            <a:lvl1pPr marL="0" indent="0">
              <a:buNone/>
              <a:defRPr sz="807">
                <a:solidFill>
                  <a:schemeClr val="bg2">
                    <a:lumMod val="50000"/>
                  </a:schemeClr>
                </a:solidFill>
              </a:defRPr>
            </a:lvl1pPr>
            <a:lvl2pPr marL="131883" indent="0">
              <a:buNone/>
              <a:defRPr/>
            </a:lvl2pPr>
            <a:lvl3pPr marL="263765" indent="0">
              <a:buNone/>
              <a:defRPr/>
            </a:lvl3pPr>
            <a:lvl4pPr marL="395648" indent="0">
              <a:buNone/>
              <a:defRPr/>
            </a:lvl4pPr>
            <a:lvl5pPr marL="527531" indent="0">
              <a:buNone/>
              <a:defRPr/>
            </a:lvl5pPr>
          </a:lstStyle>
          <a:p>
            <a:pPr lvl="0"/>
            <a:r>
              <a:rPr lang="en-US"/>
              <a:t>Click to edit Master text styles</a:t>
            </a:r>
          </a:p>
        </p:txBody>
      </p:sp>
      <p:cxnSp>
        <p:nvCxnSpPr>
          <p:cNvPr id="19" name="Straight Connector 18"/>
          <p:cNvCxnSpPr/>
          <p:nvPr/>
        </p:nvCxnSpPr>
        <p:spPr>
          <a:xfrm>
            <a:off x="1896005" y="1009653"/>
            <a:ext cx="0" cy="1015603"/>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p:nvPr>
        </p:nvSpPr>
        <p:spPr>
          <a:xfrm>
            <a:off x="4800603" y="2108603"/>
            <a:ext cx="3183466" cy="2330053"/>
          </a:xfrm>
          <a:solidFill>
            <a:srgbClr val="FFFFFF">
              <a:alpha val="50000"/>
            </a:srgbClr>
          </a:solidFill>
        </p:spPr>
        <p:txBody>
          <a:bodyPr/>
          <a:lstStyle>
            <a:lvl1pPr marL="0" indent="0" algn="just">
              <a:spcBef>
                <a:spcPts val="347"/>
              </a:spcBef>
              <a:buNone/>
              <a:defRPr sz="606"/>
            </a:lvl1pPr>
          </a:lstStyle>
          <a:p>
            <a:pPr lvl="0"/>
            <a:r>
              <a:rPr lang="en-US"/>
              <a:t>Click to edit Master text styles</a:t>
            </a:r>
          </a:p>
        </p:txBody>
      </p:sp>
      <p:sp>
        <p:nvSpPr>
          <p:cNvPr id="5" name="Slide Number Placeholder 4"/>
          <p:cNvSpPr>
            <a:spLocks noGrp="1"/>
          </p:cNvSpPr>
          <p:nvPr>
            <p:ph type="sldNum" sz="quarter" idx="16"/>
          </p:nvPr>
        </p:nvSpPr>
        <p:spPr/>
        <p:txBody>
          <a:bodyPr/>
          <a:lstStyle/>
          <a:p>
            <a:pPr>
              <a:defRPr/>
            </a:pPr>
            <a:fld id="{4646D39D-72DD-EC43-AE57-0EBBAA7D9A27}" type="slidenum">
              <a:rPr lang="en-GB" smtClean="0"/>
              <a:pPr>
                <a:defRPr/>
              </a:pPr>
              <a:t>‹#›</a:t>
            </a:fld>
            <a:endParaRPr lang="en-GB" dirty="0"/>
          </a:p>
        </p:txBody>
      </p:sp>
      <p:pic>
        <p:nvPicPr>
          <p:cNvPr id="16" name="Picture 15">
            <a:extLst>
              <a:ext uri="{FF2B5EF4-FFF2-40B4-BE49-F238E27FC236}">
                <a16:creationId xmlns:a16="http://schemas.microsoft.com/office/drawing/2014/main" id="{2FC91612-2894-BB44-8E28-F4841A24D9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2_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17579"/>
          <a:stretch/>
        </p:blipFill>
        <p:spPr>
          <a:xfrm>
            <a:off x="1607418" y="0"/>
            <a:ext cx="7536581" cy="5143500"/>
          </a:xfrm>
          <a:prstGeom prst="rect">
            <a:avLst/>
          </a:prstGeom>
        </p:spPr>
      </p:pic>
      <p:sp>
        <p:nvSpPr>
          <p:cNvPr id="2" name="Title 1"/>
          <p:cNvSpPr>
            <a:spLocks noGrp="1"/>
          </p:cNvSpPr>
          <p:nvPr>
            <p:ph type="title" hasCustomPrompt="1"/>
          </p:nvPr>
        </p:nvSpPr>
        <p:spPr>
          <a:xfrm>
            <a:off x="2768529" y="795528"/>
            <a:ext cx="6136327" cy="3326130"/>
          </a:xfrm>
          <a:noFill/>
          <a:ln>
            <a:noFill/>
          </a:ln>
        </p:spPr>
        <p:txBody>
          <a:bodyPr anchor="ctr"/>
          <a:lstStyle>
            <a:lvl1pPr algn="l">
              <a:defRPr sz="2077" b="0" i="0" cap="none" baseline="0">
                <a:latin typeface="Helvetica Neue" charset="0"/>
                <a:ea typeface="Helvetica Neue" charset="0"/>
                <a:cs typeface="Helvetica Neue" charset="0"/>
              </a:defRPr>
            </a:lvl1pPr>
          </a:lstStyle>
          <a:p>
            <a:r>
              <a:rPr lang="en-US" dirty="0"/>
              <a:t>Click to edit master title style</a:t>
            </a:r>
          </a:p>
        </p:txBody>
      </p:sp>
      <p:pic>
        <p:nvPicPr>
          <p:cNvPr id="6" name="Picture 5"/>
          <p:cNvPicPr>
            <a:picLocks noChangeAspect="1"/>
          </p:cNvPicPr>
          <p:nvPr/>
        </p:nvPicPr>
        <p:blipFill>
          <a:blip r:embed="rId3"/>
          <a:stretch>
            <a:fillRect/>
          </a:stretch>
        </p:blipFill>
        <p:spPr>
          <a:xfrm>
            <a:off x="8" y="2029968"/>
            <a:ext cx="2466379" cy="85725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408" y="4594627"/>
            <a:ext cx="863020" cy="488041"/>
          </a:xfrm>
          <a:prstGeom prst="rect">
            <a:avLst/>
          </a:prstGeom>
        </p:spPr>
      </p:pic>
    </p:spTree>
    <p:extLst>
      <p:ext uri="{BB962C8B-B14F-4D97-AF65-F5344CB8AC3E}">
        <p14:creationId xmlns:p14="http://schemas.microsoft.com/office/powerpoint/2010/main" val="226939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0F7C07-1502-FA40-916C-6F0E7CAEA9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03" b="-105"/>
          <a:stretch/>
        </p:blipFill>
        <p:spPr>
          <a:xfrm>
            <a:off x="0" y="-75415"/>
            <a:ext cx="9144000" cy="5288437"/>
          </a:xfrm>
          <a:prstGeom prst="rect">
            <a:avLst/>
          </a:prstGeom>
        </p:spPr>
      </p:pic>
      <p:sp>
        <p:nvSpPr>
          <p:cNvPr id="6" name="Rectangle 5">
            <a:extLst>
              <a:ext uri="{FF2B5EF4-FFF2-40B4-BE49-F238E27FC236}">
                <a16:creationId xmlns:a16="http://schemas.microsoft.com/office/drawing/2014/main" id="{AA074921-F278-6749-9BAD-D7FD4142501D}"/>
              </a:ext>
            </a:extLst>
          </p:cNvPr>
          <p:cNvSpPr/>
          <p:nvPr userDrawn="1"/>
        </p:nvSpPr>
        <p:spPr>
          <a:xfrm rot="5400000">
            <a:off x="4905650" y="1282043"/>
            <a:ext cx="5288437" cy="2573518"/>
          </a:xfrm>
          <a:prstGeom prst="rect">
            <a:avLst/>
          </a:prstGeom>
          <a:solidFill>
            <a:schemeClr val="accent1">
              <a:alpha val="56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6287" y="4091756"/>
            <a:ext cx="1659759" cy="978247"/>
          </a:xfrm>
          <a:prstGeom prst="rect">
            <a:avLst/>
          </a:prstGeom>
        </p:spPr>
      </p:pic>
      <p:sp>
        <p:nvSpPr>
          <p:cNvPr id="11" name="Rectangle 10">
            <a:extLst>
              <a:ext uri="{FF2B5EF4-FFF2-40B4-BE49-F238E27FC236}">
                <a16:creationId xmlns:a16="http://schemas.microsoft.com/office/drawing/2014/main" id="{E25F7401-C03B-DE4F-A65A-8718AFA856A9}"/>
              </a:ext>
            </a:extLst>
          </p:cNvPr>
          <p:cNvSpPr/>
          <p:nvPr userDrawn="1"/>
        </p:nvSpPr>
        <p:spPr>
          <a:xfrm rot="5400000">
            <a:off x="-94268" y="461910"/>
            <a:ext cx="5288437" cy="4213783"/>
          </a:xfrm>
          <a:prstGeom prst="rect">
            <a:avLst/>
          </a:prstGeom>
          <a:solidFill>
            <a:schemeClr val="accent1">
              <a:alpha val="56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2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2">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B4C33D-47DD-BD44-9346-C2EB501FA2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03" b="-103"/>
          <a:stretch/>
        </p:blipFill>
        <p:spPr>
          <a:xfrm>
            <a:off x="0" y="-65989"/>
            <a:ext cx="9144000" cy="5288437"/>
          </a:xfrm>
          <a:prstGeom prst="rect">
            <a:avLst/>
          </a:prstGeom>
        </p:spPr>
      </p:pic>
      <p:sp>
        <p:nvSpPr>
          <p:cNvPr id="6" name="Rectangle 5">
            <a:extLst>
              <a:ext uri="{FF2B5EF4-FFF2-40B4-BE49-F238E27FC236}">
                <a16:creationId xmlns:a16="http://schemas.microsoft.com/office/drawing/2014/main" id="{1938864D-C01E-D44C-A18C-BF6EED6EE327}"/>
              </a:ext>
            </a:extLst>
          </p:cNvPr>
          <p:cNvSpPr/>
          <p:nvPr userDrawn="1"/>
        </p:nvSpPr>
        <p:spPr>
          <a:xfrm>
            <a:off x="0" y="3120272"/>
            <a:ext cx="9144000" cy="1894788"/>
          </a:xfrm>
          <a:prstGeom prst="rect">
            <a:avLst/>
          </a:prstGeom>
          <a:solidFill>
            <a:schemeClr val="accent4">
              <a:alpha val="16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7690" y="3969207"/>
            <a:ext cx="1659759" cy="978247"/>
          </a:xfrm>
          <a:prstGeom prst="rect">
            <a:avLst/>
          </a:prstGeom>
        </p:spPr>
      </p:pic>
      <p:sp>
        <p:nvSpPr>
          <p:cNvPr id="7" name="Title 4">
            <a:extLst>
              <a:ext uri="{FF2B5EF4-FFF2-40B4-BE49-F238E27FC236}">
                <a16:creationId xmlns:a16="http://schemas.microsoft.com/office/drawing/2014/main" id="{282BB3D8-4AC4-2F48-A6CF-D9BB2F6A0A38}"/>
              </a:ext>
            </a:extLst>
          </p:cNvPr>
          <p:cNvSpPr>
            <a:spLocks noGrp="1"/>
          </p:cNvSpPr>
          <p:nvPr>
            <p:ph type="title"/>
          </p:nvPr>
        </p:nvSpPr>
        <p:spPr>
          <a:xfrm>
            <a:off x="236300" y="3273924"/>
            <a:ext cx="6634839" cy="1580880"/>
          </a:xfrm>
          <a:noFill/>
          <a:ln>
            <a:noFill/>
          </a:ln>
        </p:spPr>
        <p:txBody>
          <a:bodyPr vert="horz" wrap="square" lIns="91440" tIns="45720" rIns="91440" bIns="45720" numCol="1" rtlCol="0" anchor="b" anchorCtr="0" compatLnSpc="1">
            <a:prstTxWarp prst="textNoShape">
              <a:avLst/>
            </a:prstTxWarp>
            <a:noAutofit/>
          </a:bodyPr>
          <a:lstStyle>
            <a:lvl1pPr>
              <a:defRPr lang="en-US" sz="4400" b="1">
                <a:solidFill>
                  <a:srgbClr val="FFFFFF"/>
                </a:solidFill>
                <a:latin typeface="Helvetica Neue" charset="0"/>
                <a:ea typeface="Helvetica Neue" charset="0"/>
                <a:cs typeface="Helvetica Neue" charset="0"/>
              </a:defRPr>
            </a:lvl1pPr>
          </a:lstStyle>
          <a:p>
            <a:pPr marL="0" lvl="0" indent="0" defTabSz="571474" latinLnBrk="0">
              <a:spcBef>
                <a:spcPts val="0"/>
              </a:spcBef>
              <a:buClr>
                <a:schemeClr val="accent1"/>
              </a:buClr>
              <a:buSzPct val="100000"/>
              <a:buFont typeface="Wingdings 2" pitchFamily="18" charset="2"/>
              <a:buNone/>
              <a:tabLst/>
            </a:pPr>
            <a:r>
              <a:rPr lang="en-US" dirty="0"/>
              <a:t>Click to edit Master title style</a:t>
            </a:r>
          </a:p>
        </p:txBody>
      </p:sp>
      <p:sp>
        <p:nvSpPr>
          <p:cNvPr id="8" name="Rectangle 7">
            <a:extLst>
              <a:ext uri="{FF2B5EF4-FFF2-40B4-BE49-F238E27FC236}">
                <a16:creationId xmlns:a16="http://schemas.microsoft.com/office/drawing/2014/main" id="{5A5926CF-2BA1-9F4F-B541-55933425317B}"/>
              </a:ext>
            </a:extLst>
          </p:cNvPr>
          <p:cNvSpPr/>
          <p:nvPr userDrawn="1"/>
        </p:nvSpPr>
        <p:spPr>
          <a:xfrm>
            <a:off x="520865" y="-65989"/>
            <a:ext cx="4335700" cy="5288437"/>
          </a:xfrm>
          <a:prstGeom prst="rect">
            <a:avLst/>
          </a:prstGeom>
          <a:solidFill>
            <a:schemeClr val="accent3">
              <a:alpha val="75000"/>
            </a:schemeClr>
          </a:solidFill>
          <a:ln>
            <a:noFill/>
          </a:ln>
        </p:spPr>
        <p:txBody>
          <a:bodyPr vert="horz" wrap="square" lIns="76200" tIns="38100" rIns="76200" bIns="38100" numCol="1" rtlCol="0" anchor="t" anchorCtr="0" compatLnSpc="1">
            <a:prstTxWarp prst="textNoShape">
              <a:avLst/>
            </a:prstTxWarp>
            <a:normAutofit/>
          </a:bodyPr>
          <a:lstStyle/>
          <a:p>
            <a:pPr lvl="0" algn="l" defTabSz="571474" eaLnBrk="1" latinLnBrk="0" hangingPunct="1">
              <a:buNone/>
            </a:pPr>
            <a:endParaRPr lang="en-GB" sz="2077" b="0" i="0">
              <a:solidFill>
                <a:schemeClr val="bg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33413425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9E192-5EAF-D448-B9E6-77FB39DBAD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293" y="0"/>
            <a:ext cx="9167294" cy="5143500"/>
          </a:xfrm>
          <a:prstGeom prst="rect">
            <a:avLst/>
          </a:prstGeom>
        </p:spPr>
      </p:pic>
      <p:sp>
        <p:nvSpPr>
          <p:cNvPr id="7" name="Rectangle 6">
            <a:extLst>
              <a:ext uri="{FF2B5EF4-FFF2-40B4-BE49-F238E27FC236}">
                <a16:creationId xmlns:a16="http://schemas.microsoft.com/office/drawing/2014/main" id="{AD2D4371-74CE-7644-B53F-12E7BC0C076A}"/>
              </a:ext>
            </a:extLst>
          </p:cNvPr>
          <p:cNvSpPr/>
          <p:nvPr userDrawn="1"/>
        </p:nvSpPr>
        <p:spPr>
          <a:xfrm>
            <a:off x="0" y="3120272"/>
            <a:ext cx="9144000" cy="1894788"/>
          </a:xfrm>
          <a:prstGeom prst="rect">
            <a:avLst/>
          </a:prstGeom>
          <a:solidFill>
            <a:schemeClr val="accent1">
              <a:alpha val="33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7690" y="3969207"/>
            <a:ext cx="1659759" cy="978247"/>
          </a:xfrm>
          <a:prstGeom prst="rect">
            <a:avLst/>
          </a:prstGeom>
        </p:spPr>
      </p:pic>
      <p:sp>
        <p:nvSpPr>
          <p:cNvPr id="8" name="Title 4">
            <a:extLst>
              <a:ext uri="{FF2B5EF4-FFF2-40B4-BE49-F238E27FC236}">
                <a16:creationId xmlns:a16="http://schemas.microsoft.com/office/drawing/2014/main" id="{863AF218-D179-C04C-A986-D8E14F0A6D0E}"/>
              </a:ext>
            </a:extLst>
          </p:cNvPr>
          <p:cNvSpPr>
            <a:spLocks noGrp="1"/>
          </p:cNvSpPr>
          <p:nvPr>
            <p:ph type="title"/>
          </p:nvPr>
        </p:nvSpPr>
        <p:spPr>
          <a:xfrm>
            <a:off x="236300" y="3273924"/>
            <a:ext cx="6634839" cy="1580880"/>
          </a:xfrm>
          <a:noFill/>
          <a:ln>
            <a:noFill/>
          </a:ln>
        </p:spPr>
        <p:txBody>
          <a:bodyPr vert="horz" wrap="square" lIns="91440" tIns="45720" rIns="91440" bIns="45720" numCol="1" rtlCol="0" anchor="b" anchorCtr="0" compatLnSpc="1">
            <a:prstTxWarp prst="textNoShape">
              <a:avLst/>
            </a:prstTxWarp>
            <a:noAutofit/>
          </a:bodyPr>
          <a:lstStyle>
            <a:lvl1pPr>
              <a:defRPr lang="en-US" sz="4400" b="1">
                <a:solidFill>
                  <a:srgbClr val="FFFFFF"/>
                </a:solidFill>
                <a:latin typeface="Helvetica Neue" charset="0"/>
                <a:ea typeface="Helvetica Neue" charset="0"/>
                <a:cs typeface="Helvetica Neue" charset="0"/>
              </a:defRPr>
            </a:lvl1pPr>
          </a:lstStyle>
          <a:p>
            <a:pPr marL="0" lvl="0" indent="0" defTabSz="571474" latinLnBrk="0">
              <a:spcBef>
                <a:spcPts val="0"/>
              </a:spcBef>
              <a:buClr>
                <a:schemeClr val="accent1"/>
              </a:buClr>
              <a:buSzPct val="100000"/>
              <a:buFont typeface="Wingdings 2" pitchFamily="18" charset="2"/>
              <a:buNone/>
              <a:tabLst/>
            </a:pPr>
            <a:r>
              <a:rPr lang="en-US" dirty="0"/>
              <a:t>Click to edit Master title style</a:t>
            </a:r>
          </a:p>
        </p:txBody>
      </p:sp>
      <p:sp>
        <p:nvSpPr>
          <p:cNvPr id="6" name="Rectangle 5">
            <a:extLst>
              <a:ext uri="{FF2B5EF4-FFF2-40B4-BE49-F238E27FC236}">
                <a16:creationId xmlns:a16="http://schemas.microsoft.com/office/drawing/2014/main" id="{2C3B370F-84E3-6F4F-85BE-1DA750AC1DE5}"/>
              </a:ext>
            </a:extLst>
          </p:cNvPr>
          <p:cNvSpPr/>
          <p:nvPr userDrawn="1"/>
        </p:nvSpPr>
        <p:spPr>
          <a:xfrm>
            <a:off x="690091" y="-1"/>
            <a:ext cx="4335700" cy="5141781"/>
          </a:xfrm>
          <a:prstGeom prst="rect">
            <a:avLst/>
          </a:prstGeom>
          <a:solidFill>
            <a:schemeClr val="accent3">
              <a:alpha val="75000"/>
            </a:schemeClr>
          </a:solidFill>
          <a:ln>
            <a:noFill/>
          </a:ln>
        </p:spPr>
        <p:txBody>
          <a:bodyPr vert="horz" wrap="square" lIns="76200" tIns="38100" rIns="76200" bIns="38100" numCol="1" rtlCol="0" anchor="t" anchorCtr="0" compatLnSpc="1">
            <a:prstTxWarp prst="textNoShape">
              <a:avLst/>
            </a:prstTxWarp>
            <a:normAutofit/>
          </a:bodyPr>
          <a:lstStyle/>
          <a:p>
            <a:pPr lvl="0" algn="l" defTabSz="571474" eaLnBrk="1" latinLnBrk="0" hangingPunct="1">
              <a:buNone/>
            </a:pPr>
            <a:endParaRPr lang="en-GB" sz="2077" b="0" i="0">
              <a:solidFill>
                <a:schemeClr val="bg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31122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1AAB2-778C-7C45-8978-4E426E7DEA95}"/>
              </a:ext>
            </a:extLst>
          </p:cNvPr>
          <p:cNvPicPr>
            <a:picLocks noChangeAspect="1"/>
          </p:cNvPicPr>
          <p:nvPr userDrawn="1"/>
        </p:nvPicPr>
        <p:blipFill>
          <a:blip r:embed="rId2"/>
          <a:stretch>
            <a:fillRect/>
          </a:stretch>
        </p:blipFill>
        <p:spPr>
          <a:xfrm>
            <a:off x="0" y="1"/>
            <a:ext cx="9143998" cy="5143500"/>
          </a:xfrm>
          <a:prstGeom prst="rect">
            <a:avLst/>
          </a:prstGeom>
        </p:spPr>
      </p:pic>
      <p:sp>
        <p:nvSpPr>
          <p:cNvPr id="7" name="Rectangle 6">
            <a:extLst>
              <a:ext uri="{FF2B5EF4-FFF2-40B4-BE49-F238E27FC236}">
                <a16:creationId xmlns:a16="http://schemas.microsoft.com/office/drawing/2014/main" id="{4E316AFC-BA9B-D545-A438-36AFD018F08E}"/>
              </a:ext>
            </a:extLst>
          </p:cNvPr>
          <p:cNvSpPr/>
          <p:nvPr userDrawn="1"/>
        </p:nvSpPr>
        <p:spPr>
          <a:xfrm>
            <a:off x="0" y="3120272"/>
            <a:ext cx="9144000" cy="1894788"/>
          </a:xfrm>
          <a:prstGeom prst="rect">
            <a:avLst/>
          </a:prstGeom>
          <a:solidFill>
            <a:schemeClr val="accent6">
              <a:alpha val="31000"/>
            </a:schemeClr>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7690" y="3969207"/>
            <a:ext cx="1659759" cy="978247"/>
          </a:xfrm>
          <a:prstGeom prst="rect">
            <a:avLst/>
          </a:prstGeom>
        </p:spPr>
      </p:pic>
    </p:spTree>
    <p:extLst>
      <p:ext uri="{BB962C8B-B14F-4D97-AF65-F5344CB8AC3E}">
        <p14:creationId xmlns:p14="http://schemas.microsoft.com/office/powerpoint/2010/main" val="34858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C18462-5CF5-4B44-BED7-918455FB39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3959156" cy="5143501"/>
          </a:xfrm>
          <a:prstGeom prst="rect">
            <a:avLst/>
          </a:prstGeom>
        </p:spPr>
      </p:pic>
      <p:pic>
        <p:nvPicPr>
          <p:cNvPr id="12" name="Picture 11">
            <a:extLst>
              <a:ext uri="{FF2B5EF4-FFF2-40B4-BE49-F238E27FC236}">
                <a16:creationId xmlns:a16="http://schemas.microsoft.com/office/drawing/2014/main" id="{5EF2AADD-AF51-E04D-9CBD-C2EC0773F26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3"/>
          <a:stretch/>
        </p:blipFill>
        <p:spPr>
          <a:xfrm>
            <a:off x="-1" y="0"/>
            <a:ext cx="3959157" cy="5141781"/>
          </a:xfrm>
          <a:prstGeom prst="rect">
            <a:avLst/>
          </a:prstGeom>
        </p:spPr>
      </p:pic>
      <p:sp>
        <p:nvSpPr>
          <p:cNvPr id="2" name="Title 1"/>
          <p:cNvSpPr>
            <a:spLocks noGrp="1"/>
          </p:cNvSpPr>
          <p:nvPr>
            <p:ph type="title" hasCustomPrompt="1"/>
          </p:nvPr>
        </p:nvSpPr>
        <p:spPr>
          <a:xfrm>
            <a:off x="4227220" y="3211102"/>
            <a:ext cx="4162636" cy="903117"/>
          </a:xfrm>
          <a:noFill/>
          <a:ln>
            <a:noFill/>
          </a:ln>
        </p:spPr>
        <p:txBody>
          <a:bodyPr anchor="b"/>
          <a:lstStyle>
            <a:lvl1pPr algn="l">
              <a:defRPr sz="5000" b="1" i="0" cap="none" baseline="0">
                <a:latin typeface="Helvetica Neue" charset="0"/>
                <a:ea typeface="Helvetica Neue" charset="0"/>
                <a:cs typeface="Helvetica Neue" charset="0"/>
              </a:defRPr>
            </a:lvl1pPr>
          </a:lstStyle>
          <a:p>
            <a:r>
              <a:rPr lang="en-US" dirty="0"/>
              <a:t>Click to edit master title style</a:t>
            </a:r>
          </a:p>
        </p:txBody>
      </p:sp>
      <p:pic>
        <p:nvPicPr>
          <p:cNvPr id="4" name="Picture 3">
            <a:extLst>
              <a:ext uri="{FF2B5EF4-FFF2-40B4-BE49-F238E27FC236}">
                <a16:creationId xmlns:a16="http://schemas.microsoft.com/office/drawing/2014/main" id="{5623D74F-7EC2-FB40-94F8-E17A57F4658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
        <p:nvSpPr>
          <p:cNvPr id="9" name="Content Placeholder 3">
            <a:extLst>
              <a:ext uri="{FF2B5EF4-FFF2-40B4-BE49-F238E27FC236}">
                <a16:creationId xmlns:a16="http://schemas.microsoft.com/office/drawing/2014/main" id="{15642702-EDA4-AA41-A321-5D027D818688}"/>
              </a:ext>
            </a:extLst>
          </p:cNvPr>
          <p:cNvSpPr>
            <a:spLocks noGrp="1"/>
          </p:cNvSpPr>
          <p:nvPr>
            <p:ph sz="quarter" idx="11" hasCustomPrompt="1"/>
          </p:nvPr>
        </p:nvSpPr>
        <p:spPr>
          <a:xfrm>
            <a:off x="351951" y="2095019"/>
            <a:ext cx="3414409" cy="2877040"/>
          </a:xfrm>
        </p:spPr>
        <p:txBody>
          <a:bodyPr anchor="b"/>
          <a:lstStyle>
            <a:lvl1pPr marL="0" indent="0" algn="r">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spTree>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AFF44A-9EA6-7146-924A-29066C74FF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959156" cy="5141781"/>
          </a:xfrm>
          <a:prstGeom prst="rect">
            <a:avLst/>
          </a:prstGeom>
        </p:spPr>
      </p:pic>
      <p:pic>
        <p:nvPicPr>
          <p:cNvPr id="10" name="Picture 9">
            <a:extLst>
              <a:ext uri="{FF2B5EF4-FFF2-40B4-BE49-F238E27FC236}">
                <a16:creationId xmlns:a16="http://schemas.microsoft.com/office/drawing/2014/main" id="{814F1708-DD4E-8D44-B331-677247BE949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3959156" cy="5143500"/>
          </a:xfrm>
          <a:prstGeom prst="rect">
            <a:avLst/>
          </a:prstGeom>
          <a:noFill/>
          <a:ln>
            <a:noFill/>
          </a:ln>
        </p:spPr>
      </p:pic>
      <p:pic>
        <p:nvPicPr>
          <p:cNvPr id="11" name="Picture 10">
            <a:extLst>
              <a:ext uri="{FF2B5EF4-FFF2-40B4-BE49-F238E27FC236}">
                <a16:creationId xmlns:a16="http://schemas.microsoft.com/office/drawing/2014/main" id="{1516360F-07C4-AF4A-BDA5-C13871450EE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
        <p:nvSpPr>
          <p:cNvPr id="12" name="Content Placeholder 3">
            <a:extLst>
              <a:ext uri="{FF2B5EF4-FFF2-40B4-BE49-F238E27FC236}">
                <a16:creationId xmlns:a16="http://schemas.microsoft.com/office/drawing/2014/main" id="{08E6A6C4-0F28-C64B-9B01-D597FF9AE2D5}"/>
              </a:ext>
            </a:extLst>
          </p:cNvPr>
          <p:cNvSpPr>
            <a:spLocks noGrp="1"/>
          </p:cNvSpPr>
          <p:nvPr>
            <p:ph sz="quarter" idx="11" hasCustomPrompt="1"/>
          </p:nvPr>
        </p:nvSpPr>
        <p:spPr>
          <a:xfrm>
            <a:off x="351951" y="2083443"/>
            <a:ext cx="3414409" cy="2869975"/>
          </a:xfrm>
        </p:spPr>
        <p:txBody>
          <a:bodyPr anchor="b"/>
          <a:lstStyle>
            <a:lvl1pPr marL="0" indent="0" algn="r" fontAlgn="b">
              <a:spcBef>
                <a:spcPts val="0"/>
              </a:spcBef>
              <a:spcAft>
                <a:spcPts val="0"/>
              </a:spcAft>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sp>
        <p:nvSpPr>
          <p:cNvPr id="14" name="Title 1">
            <a:extLst>
              <a:ext uri="{FF2B5EF4-FFF2-40B4-BE49-F238E27FC236}">
                <a16:creationId xmlns:a16="http://schemas.microsoft.com/office/drawing/2014/main" id="{F740E7C6-E95F-0A43-A799-66666C680254}"/>
              </a:ext>
            </a:extLst>
          </p:cNvPr>
          <p:cNvSpPr>
            <a:spLocks noGrp="1"/>
          </p:cNvSpPr>
          <p:nvPr>
            <p:ph type="title" hasCustomPrompt="1"/>
          </p:nvPr>
        </p:nvSpPr>
        <p:spPr>
          <a:xfrm>
            <a:off x="4220977" y="3309423"/>
            <a:ext cx="4162636" cy="903117"/>
          </a:xfrm>
          <a:noFill/>
          <a:ln>
            <a:noFill/>
          </a:ln>
        </p:spPr>
        <p:txBody>
          <a:bodyPr anchor="b"/>
          <a:lstStyle>
            <a:lvl1pPr algn="l">
              <a:defRPr lang="en-US" sz="5000" b="1" i="0" kern="1200" cap="none" baseline="0" dirty="0">
                <a:solidFill>
                  <a:srgbClr val="003D58"/>
                </a:solidFill>
                <a:latin typeface="Helvetica Neue" charset="0"/>
                <a:ea typeface="Helvetica Neue" charset="0"/>
                <a:cs typeface="Helvetica Neue" charset="0"/>
              </a:defRPr>
            </a:lvl1pPr>
          </a:lstStyle>
          <a:p>
            <a:r>
              <a:rPr lang="en-US" dirty="0"/>
              <a:t>Click to edit master title style</a:t>
            </a:r>
          </a:p>
        </p:txBody>
      </p:sp>
    </p:spTree>
    <p:extLst>
      <p:ext uri="{BB962C8B-B14F-4D97-AF65-F5344CB8AC3E}">
        <p14:creationId xmlns:p14="http://schemas.microsoft.com/office/powerpoint/2010/main" val="286915652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4CD07-1ADA-DE45-B6F1-C45E285BAF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08"/>
          <a:stretch/>
        </p:blipFill>
        <p:spPr>
          <a:xfrm>
            <a:off x="-9428" y="0"/>
            <a:ext cx="3978111" cy="5155076"/>
          </a:xfrm>
          <a:prstGeom prst="rect">
            <a:avLst/>
          </a:prstGeom>
          <a:noFill/>
          <a:ln>
            <a:noFill/>
          </a:ln>
        </p:spPr>
      </p:pic>
      <p:pic>
        <p:nvPicPr>
          <p:cNvPr id="7" name="Picture 6">
            <a:extLst>
              <a:ext uri="{FF2B5EF4-FFF2-40B4-BE49-F238E27FC236}">
                <a16:creationId xmlns:a16="http://schemas.microsoft.com/office/drawing/2014/main" id="{F94F6F08-19C0-3A46-8604-03D338BFB2F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9017" t="25762" r="26657" b="26332"/>
          <a:stretch/>
        </p:blipFill>
        <p:spPr>
          <a:xfrm>
            <a:off x="160256" y="4114219"/>
            <a:ext cx="1593130" cy="857839"/>
          </a:xfrm>
          <a:prstGeom prst="rect">
            <a:avLst/>
          </a:prstGeom>
        </p:spPr>
      </p:pic>
      <p:sp>
        <p:nvSpPr>
          <p:cNvPr id="10" name="Content Placeholder 3">
            <a:extLst>
              <a:ext uri="{FF2B5EF4-FFF2-40B4-BE49-F238E27FC236}">
                <a16:creationId xmlns:a16="http://schemas.microsoft.com/office/drawing/2014/main" id="{4E92E8EB-3BCB-CD42-A530-4D782730B826}"/>
              </a:ext>
            </a:extLst>
          </p:cNvPr>
          <p:cNvSpPr>
            <a:spLocks noGrp="1"/>
          </p:cNvSpPr>
          <p:nvPr>
            <p:ph sz="quarter" idx="11" hasCustomPrompt="1"/>
          </p:nvPr>
        </p:nvSpPr>
        <p:spPr>
          <a:xfrm>
            <a:off x="351951" y="2060295"/>
            <a:ext cx="3414409" cy="2873656"/>
          </a:xfrm>
        </p:spPr>
        <p:txBody>
          <a:bodyPr anchor="b"/>
          <a:lstStyle>
            <a:lvl1pPr marL="0" indent="0" algn="r">
              <a:buNone/>
              <a:defRPr sz="19900" b="1" i="0">
                <a:solidFill>
                  <a:schemeClr val="bg1"/>
                </a:solidFill>
                <a:latin typeface="Helvetica Neue Condensed" charset="0"/>
                <a:ea typeface="Helvetica Neue Condensed" charset="0"/>
                <a:cs typeface="Helvetica Neue Condensed" charset="0"/>
              </a:defRPr>
            </a:lvl1pPr>
          </a:lstStyle>
          <a:p>
            <a:pPr lvl="0"/>
            <a:r>
              <a:rPr lang="en-US" dirty="0"/>
              <a:t>Click to edit Master text styles</a:t>
            </a:r>
          </a:p>
        </p:txBody>
      </p:sp>
      <p:sp>
        <p:nvSpPr>
          <p:cNvPr id="14" name="Title 1">
            <a:extLst>
              <a:ext uri="{FF2B5EF4-FFF2-40B4-BE49-F238E27FC236}">
                <a16:creationId xmlns:a16="http://schemas.microsoft.com/office/drawing/2014/main" id="{7B92B2D2-B342-A146-9025-41144212E134}"/>
              </a:ext>
            </a:extLst>
          </p:cNvPr>
          <p:cNvSpPr>
            <a:spLocks noGrp="1"/>
          </p:cNvSpPr>
          <p:nvPr>
            <p:ph type="title" hasCustomPrompt="1"/>
          </p:nvPr>
        </p:nvSpPr>
        <p:spPr>
          <a:xfrm>
            <a:off x="4220977" y="3309423"/>
            <a:ext cx="4162636" cy="903117"/>
          </a:xfrm>
          <a:noFill/>
          <a:ln>
            <a:noFill/>
          </a:ln>
        </p:spPr>
        <p:txBody>
          <a:bodyPr vert="horz" wrap="square" lIns="91440" tIns="45720" rIns="91440" bIns="45720" numCol="1" anchor="b" anchorCtr="0" compatLnSpc="1">
            <a:prstTxWarp prst="textNoShape">
              <a:avLst/>
            </a:prstTxWarp>
          </a:bodyPr>
          <a:lstStyle>
            <a:lvl1pPr>
              <a:defRPr lang="en-US" sz="5000" b="1" cap="none" baseline="0" dirty="0">
                <a:latin typeface="Helvetica Neue" charset="0"/>
                <a:ea typeface="Helvetica Neue" charset="0"/>
                <a:cs typeface="Helvetica Neue" charset="0"/>
              </a:defRPr>
            </a:lvl1pPr>
          </a:lstStyle>
          <a:p>
            <a:pPr lvl="0"/>
            <a:r>
              <a:rPr lang="en-US" dirty="0"/>
              <a:t>Click to edit master title style</a:t>
            </a:r>
          </a:p>
        </p:txBody>
      </p:sp>
    </p:spTree>
    <p:extLst>
      <p:ext uri="{BB962C8B-B14F-4D97-AF65-F5344CB8AC3E}">
        <p14:creationId xmlns:p14="http://schemas.microsoft.com/office/powerpoint/2010/main" val="370586876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9"/>
          <a:stretch>
            <a:fillRect/>
          </a:stretch>
        </p:blipFill>
        <p:spPr>
          <a:xfrm>
            <a:off x="21396" y="54430"/>
            <a:ext cx="9080836" cy="5087634"/>
          </a:xfrm>
          <a:prstGeom prst="rect">
            <a:avLst/>
          </a:prstGeom>
        </p:spPr>
      </p:pic>
      <p:sp>
        <p:nvSpPr>
          <p:cNvPr id="2" name="Slide Number Placeholder 1"/>
          <p:cNvSpPr>
            <a:spLocks noGrp="1"/>
          </p:cNvSpPr>
          <p:nvPr>
            <p:ph type="sldNum" sz="quarter" idx="4"/>
          </p:nvPr>
        </p:nvSpPr>
        <p:spPr>
          <a:xfrm>
            <a:off x="6968631" y="4724019"/>
            <a:ext cx="2133600" cy="273844"/>
          </a:xfrm>
          <a:prstGeom prst="rect">
            <a:avLst/>
          </a:prstGeom>
        </p:spPr>
        <p:txBody>
          <a:bodyPr vert="horz" lIns="91440" tIns="45720" rIns="91440" bIns="45720" rtlCol="0" anchor="ctr"/>
          <a:lstStyle>
            <a:lvl1pPr algn="r">
              <a:defRPr sz="750" b="0" i="0">
                <a:solidFill>
                  <a:srgbClr val="FFFFFF"/>
                </a:solidFill>
                <a:latin typeface="Helvetica Neue Medium" charset="0"/>
                <a:ea typeface="Helvetica Neue Medium" charset="0"/>
                <a:cs typeface="Helvetica Neue Medium" charset="0"/>
              </a:defRPr>
            </a:lvl1pPr>
          </a:lstStyle>
          <a:p>
            <a:pPr>
              <a:defRPr/>
            </a:pPr>
            <a:r>
              <a:rPr lang="en-GB" dirty="0"/>
              <a:t>PAGE </a:t>
            </a:r>
            <a:fld id="{4646D39D-72DD-EC43-AE57-0EBBAA7D9A27}" type="slidenum">
              <a:rPr lang="en-GB" smtClean="0"/>
              <a:pPr>
                <a:defRPr/>
              </a:pPr>
              <a:t>‹#›</a:t>
            </a:fld>
            <a:endParaRPr lang="en-GB" dirty="0"/>
          </a:p>
        </p:txBody>
      </p:sp>
      <p:sp>
        <p:nvSpPr>
          <p:cNvPr id="1031" name="Title Placeholder 1"/>
          <p:cNvSpPr>
            <a:spLocks noGrp="1"/>
          </p:cNvSpPr>
          <p:nvPr>
            <p:ph type="title"/>
          </p:nvPr>
        </p:nvSpPr>
        <p:spPr bwMode="auto">
          <a:xfrm>
            <a:off x="457201" y="250032"/>
            <a:ext cx="7824788" cy="70127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32" name="Text Placeholder 2"/>
          <p:cNvSpPr>
            <a:spLocks noGrp="1"/>
          </p:cNvSpPr>
          <p:nvPr>
            <p:ph type="body" idx="1"/>
          </p:nvPr>
        </p:nvSpPr>
        <p:spPr bwMode="auto">
          <a:xfrm>
            <a:off x="457201" y="1106096"/>
            <a:ext cx="7824788" cy="348853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241408" y="4594627"/>
            <a:ext cx="863020" cy="488041"/>
          </a:xfrm>
          <a:prstGeom prst="rect">
            <a:avLst/>
          </a:prstGeom>
        </p:spPr>
      </p:pic>
    </p:spTree>
    <p:extLst>
      <p:ext uri="{BB962C8B-B14F-4D97-AF65-F5344CB8AC3E}">
        <p14:creationId xmlns:p14="http://schemas.microsoft.com/office/powerpoint/2010/main" val="1271771976"/>
      </p:ext>
    </p:extLst>
  </p:cSld>
  <p:clrMap bg1="lt1" tx1="dk1" bg2="lt2" tx2="dk2" accent1="accent1" accent2="accent2" accent3="accent3" accent4="accent4" accent5="accent5" accent6="accent6" hlink="hlink" folHlink="folHlink"/>
  <p:sldLayoutIdLst>
    <p:sldLayoutId id="2147483903" r:id="rId1"/>
    <p:sldLayoutId id="2147483916" r:id="rId2"/>
    <p:sldLayoutId id="2147483914" r:id="rId3"/>
    <p:sldLayoutId id="2147483915" r:id="rId4"/>
    <p:sldLayoutId id="2147483913" r:id="rId5"/>
    <p:sldLayoutId id="2147483917" r:id="rId6"/>
    <p:sldLayoutId id="2147483870" r:id="rId7"/>
    <p:sldLayoutId id="2147483905" r:id="rId8"/>
    <p:sldLayoutId id="2147483908" r:id="rId9"/>
    <p:sldLayoutId id="2147483910" r:id="rId10"/>
    <p:sldLayoutId id="2147483909" r:id="rId11"/>
    <p:sldLayoutId id="2147483918" r:id="rId12"/>
    <p:sldLayoutId id="2147483919" r:id="rId13"/>
    <p:sldLayoutId id="2147483926" r:id="rId14"/>
    <p:sldLayoutId id="2147483920" r:id="rId15"/>
    <p:sldLayoutId id="2147483922" r:id="rId16"/>
    <p:sldLayoutId id="2147483921" r:id="rId17"/>
    <p:sldLayoutId id="214748392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928" r:id="rId27"/>
  </p:sldLayoutIdLst>
  <p:hf hdr="0" dt="0"/>
  <p:txStyles>
    <p:titleStyle>
      <a:lvl1pPr algn="l" rtl="0" eaLnBrk="1" fontAlgn="base" hangingPunct="1">
        <a:spcBef>
          <a:spcPct val="0"/>
        </a:spcBef>
        <a:spcAft>
          <a:spcPct val="0"/>
        </a:spcAft>
        <a:defRPr sz="2800" b="0" i="0" kern="1200">
          <a:solidFill>
            <a:srgbClr val="003D58"/>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spcBef>
          <a:spcPct val="0"/>
        </a:spcBef>
        <a:spcAft>
          <a:spcPct val="0"/>
        </a:spcAft>
        <a:defRPr sz="2000">
          <a:solidFill>
            <a:srgbClr val="003D58"/>
          </a:solidFill>
          <a:latin typeface="Helvetica Neue Light" charset="0"/>
          <a:ea typeface="ＭＳ Ｐゴシック" charset="0"/>
        </a:defRPr>
      </a:lvl2pPr>
      <a:lvl3pPr algn="l" rtl="0" eaLnBrk="1" fontAlgn="base" hangingPunct="1">
        <a:spcBef>
          <a:spcPct val="0"/>
        </a:spcBef>
        <a:spcAft>
          <a:spcPct val="0"/>
        </a:spcAft>
        <a:defRPr sz="2000">
          <a:solidFill>
            <a:srgbClr val="003D58"/>
          </a:solidFill>
          <a:latin typeface="Helvetica Neue Light" charset="0"/>
          <a:ea typeface="ＭＳ Ｐゴシック" charset="0"/>
        </a:defRPr>
      </a:lvl3pPr>
      <a:lvl4pPr algn="l" rtl="0" eaLnBrk="1" fontAlgn="base" hangingPunct="1">
        <a:spcBef>
          <a:spcPct val="0"/>
        </a:spcBef>
        <a:spcAft>
          <a:spcPct val="0"/>
        </a:spcAft>
        <a:defRPr sz="2000">
          <a:solidFill>
            <a:srgbClr val="003D58"/>
          </a:solidFill>
          <a:latin typeface="Helvetica Neue Light" charset="0"/>
          <a:ea typeface="ＭＳ Ｐゴシック" charset="0"/>
        </a:defRPr>
      </a:lvl4pPr>
      <a:lvl5pPr algn="l" rtl="0" eaLnBrk="1" fontAlgn="base" hangingPunct="1">
        <a:spcBef>
          <a:spcPct val="0"/>
        </a:spcBef>
        <a:spcAft>
          <a:spcPct val="0"/>
        </a:spcAft>
        <a:defRPr sz="2000">
          <a:solidFill>
            <a:srgbClr val="003D58"/>
          </a:solidFill>
          <a:latin typeface="Helvetica Neue Light" charset="0"/>
          <a:ea typeface="ＭＳ Ｐゴシック" charset="0"/>
        </a:defRPr>
      </a:lvl5pPr>
      <a:lvl6pPr marL="285738" algn="l" rtl="0" eaLnBrk="1" fontAlgn="base" hangingPunct="1">
        <a:spcBef>
          <a:spcPct val="0"/>
        </a:spcBef>
        <a:spcAft>
          <a:spcPct val="0"/>
        </a:spcAft>
        <a:defRPr sz="2000" b="1">
          <a:solidFill>
            <a:srgbClr val="003D58"/>
          </a:solidFill>
          <a:latin typeface="Helvetica Neue Light" charset="0"/>
          <a:ea typeface="ＭＳ Ｐゴシック" charset="0"/>
        </a:defRPr>
      </a:lvl6pPr>
      <a:lvl7pPr marL="571474" algn="l" rtl="0" eaLnBrk="1" fontAlgn="base" hangingPunct="1">
        <a:spcBef>
          <a:spcPct val="0"/>
        </a:spcBef>
        <a:spcAft>
          <a:spcPct val="0"/>
        </a:spcAft>
        <a:defRPr sz="2000" b="1">
          <a:solidFill>
            <a:srgbClr val="003D58"/>
          </a:solidFill>
          <a:latin typeface="Helvetica Neue Light" charset="0"/>
          <a:ea typeface="ＭＳ Ｐゴシック" charset="0"/>
        </a:defRPr>
      </a:lvl7pPr>
      <a:lvl8pPr marL="857211" algn="l" rtl="0" eaLnBrk="1" fontAlgn="base" hangingPunct="1">
        <a:spcBef>
          <a:spcPct val="0"/>
        </a:spcBef>
        <a:spcAft>
          <a:spcPct val="0"/>
        </a:spcAft>
        <a:defRPr sz="2000" b="1">
          <a:solidFill>
            <a:srgbClr val="003D58"/>
          </a:solidFill>
          <a:latin typeface="Helvetica Neue Light" charset="0"/>
          <a:ea typeface="ＭＳ Ｐゴシック" charset="0"/>
        </a:defRPr>
      </a:lvl8pPr>
      <a:lvl9pPr marL="1142948" algn="l" rtl="0" eaLnBrk="1" fontAlgn="base" hangingPunct="1">
        <a:spcBef>
          <a:spcPct val="0"/>
        </a:spcBef>
        <a:spcAft>
          <a:spcPct val="0"/>
        </a:spcAft>
        <a:defRPr sz="2000" b="1">
          <a:solidFill>
            <a:srgbClr val="003D58"/>
          </a:solidFill>
          <a:latin typeface="Helvetica Neue Light" charset="0"/>
          <a:ea typeface="ＭＳ Ｐゴシック" charset="0"/>
        </a:defRPr>
      </a:lvl9pPr>
    </p:titleStyle>
    <p:bodyStyle>
      <a:lvl1pPr marL="269875" indent="-269875" algn="l" rtl="0" eaLnBrk="1" fontAlgn="base" hangingPunct="1">
        <a:spcBef>
          <a:spcPts val="1125"/>
        </a:spcBef>
        <a:spcAft>
          <a:spcPct val="0"/>
        </a:spcAft>
        <a:buClr>
          <a:schemeClr val="accent1"/>
        </a:buClr>
        <a:buSzPct val="100000"/>
        <a:buFont typeface="Wingdings 2" charset="0"/>
        <a:buChar char="¡"/>
        <a:tabLst/>
        <a:defRPr sz="2000" kern="1200">
          <a:solidFill>
            <a:srgbClr val="003D58"/>
          </a:solidFill>
          <a:latin typeface="Helvetica Neue"/>
          <a:ea typeface="ＭＳ Ｐゴシック" charset="0"/>
          <a:cs typeface="Helvetica Neue"/>
        </a:defRPr>
      </a:lvl1pPr>
      <a:lvl2pPr marL="447675" indent="-261938" algn="l" rtl="0" eaLnBrk="1" fontAlgn="base" hangingPunct="1">
        <a:spcBef>
          <a:spcPts val="375"/>
        </a:spcBef>
        <a:spcAft>
          <a:spcPct val="0"/>
        </a:spcAft>
        <a:buClr>
          <a:srgbClr val="929CA4"/>
        </a:buClr>
        <a:buSzPct val="100000"/>
        <a:buFont typeface="Wingdings 2" charset="0"/>
        <a:buChar char="¡"/>
        <a:tabLst/>
        <a:defRPr sz="1800" kern="1200">
          <a:solidFill>
            <a:srgbClr val="003D58"/>
          </a:solidFill>
          <a:latin typeface="Helvetica Neue"/>
          <a:ea typeface="ＭＳ Ｐゴシック" charset="0"/>
          <a:cs typeface="Helvetica Neue"/>
        </a:defRPr>
      </a:lvl2pPr>
      <a:lvl3pPr marL="493713" indent="-177800" algn="l" rtl="0" eaLnBrk="1" fontAlgn="base" hangingPunct="1">
        <a:spcBef>
          <a:spcPts val="375"/>
        </a:spcBef>
        <a:spcAft>
          <a:spcPct val="0"/>
        </a:spcAft>
        <a:buClr>
          <a:schemeClr val="accent1"/>
        </a:buClr>
        <a:buSzPct val="100000"/>
        <a:buFont typeface="Wingdings 2" charset="0"/>
        <a:buChar char="¡"/>
        <a:tabLst/>
        <a:defRPr sz="1600" kern="1200">
          <a:solidFill>
            <a:srgbClr val="003D58"/>
          </a:solidFill>
          <a:latin typeface="Helvetica Neue"/>
          <a:ea typeface="ＭＳ Ｐゴシック" charset="0"/>
          <a:cs typeface="Helvetica Neue"/>
        </a:defRPr>
      </a:lvl3pPr>
      <a:lvl4pPr marL="671513" indent="-223838" algn="l" rtl="0" eaLnBrk="1" fontAlgn="base" hangingPunct="1">
        <a:spcBef>
          <a:spcPts val="375"/>
        </a:spcBef>
        <a:spcAft>
          <a:spcPct val="0"/>
        </a:spcAft>
        <a:buClr>
          <a:srgbClr val="929CA4"/>
        </a:buClr>
        <a:buSzPct val="100000"/>
        <a:buFont typeface="Wingdings 2" charset="0"/>
        <a:buChar char="¡"/>
        <a:tabLst/>
        <a:defRPr sz="1400" kern="1200">
          <a:solidFill>
            <a:srgbClr val="003D58"/>
          </a:solidFill>
          <a:latin typeface="Helvetica Neue"/>
          <a:ea typeface="ＭＳ Ｐゴシック" charset="0"/>
          <a:cs typeface="Helvetica Neue"/>
        </a:defRPr>
      </a:lvl4pPr>
      <a:lvl5pPr marL="755650" indent="-214313" algn="l" rtl="0" eaLnBrk="1" fontAlgn="base" hangingPunct="1">
        <a:spcBef>
          <a:spcPts val="375"/>
        </a:spcBef>
        <a:spcAft>
          <a:spcPct val="0"/>
        </a:spcAft>
        <a:buClr>
          <a:schemeClr val="accent1"/>
        </a:buClr>
        <a:buSzPct val="100000"/>
        <a:buFont typeface="Wingdings 2" charset="0"/>
        <a:buChar char="¡"/>
        <a:tabLst/>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p:bodyStyle>
    <p:otherStyle>
      <a:defPPr>
        <a:defRPr/>
      </a:defPPr>
      <a:lvl1pPr marL="0" algn="l" defTabSz="571474" rtl="0" eaLnBrk="1" latinLnBrk="0" hangingPunct="1">
        <a:defRPr sz="1125" kern="1200">
          <a:solidFill>
            <a:schemeClr val="tx1"/>
          </a:solidFill>
          <a:latin typeface="+mn-lt"/>
          <a:ea typeface="+mn-ea"/>
          <a:cs typeface="+mn-cs"/>
        </a:defRPr>
      </a:lvl1pPr>
      <a:lvl2pPr marL="285738" algn="l" defTabSz="571474" rtl="0" eaLnBrk="1" latinLnBrk="0" hangingPunct="1">
        <a:defRPr sz="1125" kern="1200">
          <a:solidFill>
            <a:schemeClr val="tx1"/>
          </a:solidFill>
          <a:latin typeface="+mn-lt"/>
          <a:ea typeface="+mn-ea"/>
          <a:cs typeface="+mn-cs"/>
        </a:defRPr>
      </a:lvl2pPr>
      <a:lvl3pPr marL="571474" algn="l" defTabSz="571474" rtl="0" eaLnBrk="1" latinLnBrk="0" hangingPunct="1">
        <a:defRPr sz="1125" kern="1200">
          <a:solidFill>
            <a:schemeClr val="tx1"/>
          </a:solidFill>
          <a:latin typeface="+mn-lt"/>
          <a:ea typeface="+mn-ea"/>
          <a:cs typeface="+mn-cs"/>
        </a:defRPr>
      </a:lvl3pPr>
      <a:lvl4pPr marL="857211" algn="l" defTabSz="571474" rtl="0" eaLnBrk="1" latinLnBrk="0" hangingPunct="1">
        <a:defRPr sz="1125" kern="1200">
          <a:solidFill>
            <a:schemeClr val="tx1"/>
          </a:solidFill>
          <a:latin typeface="+mn-lt"/>
          <a:ea typeface="+mn-ea"/>
          <a:cs typeface="+mn-cs"/>
        </a:defRPr>
      </a:lvl4pPr>
      <a:lvl5pPr marL="1142948" algn="l" defTabSz="571474" rtl="0" eaLnBrk="1" latinLnBrk="0" hangingPunct="1">
        <a:defRPr sz="1125" kern="1200">
          <a:solidFill>
            <a:schemeClr val="tx1"/>
          </a:solidFill>
          <a:latin typeface="+mn-lt"/>
          <a:ea typeface="+mn-ea"/>
          <a:cs typeface="+mn-cs"/>
        </a:defRPr>
      </a:lvl5pPr>
      <a:lvl6pPr marL="1428685" algn="l" defTabSz="571474" rtl="0" eaLnBrk="1" latinLnBrk="0" hangingPunct="1">
        <a:defRPr sz="1125" kern="1200">
          <a:solidFill>
            <a:schemeClr val="tx1"/>
          </a:solidFill>
          <a:latin typeface="+mn-lt"/>
          <a:ea typeface="+mn-ea"/>
          <a:cs typeface="+mn-cs"/>
        </a:defRPr>
      </a:lvl6pPr>
      <a:lvl7pPr marL="1714422" algn="l" defTabSz="571474" rtl="0" eaLnBrk="1" latinLnBrk="0" hangingPunct="1">
        <a:defRPr sz="1125" kern="1200">
          <a:solidFill>
            <a:schemeClr val="tx1"/>
          </a:solidFill>
          <a:latin typeface="+mn-lt"/>
          <a:ea typeface="+mn-ea"/>
          <a:cs typeface="+mn-cs"/>
        </a:defRPr>
      </a:lvl7pPr>
      <a:lvl8pPr marL="2000158" algn="l" defTabSz="571474" rtl="0" eaLnBrk="1" latinLnBrk="0" hangingPunct="1">
        <a:defRPr sz="1125" kern="1200">
          <a:solidFill>
            <a:schemeClr val="tx1"/>
          </a:solidFill>
          <a:latin typeface="+mn-lt"/>
          <a:ea typeface="+mn-ea"/>
          <a:cs typeface="+mn-cs"/>
        </a:defRPr>
      </a:lvl8pPr>
      <a:lvl9pPr marL="2285895" algn="l" defTabSz="571474"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5.png"/><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850160" y="1395555"/>
            <a:ext cx="1953756" cy="400110"/>
            <a:chOff x="6883007" y="1061016"/>
            <a:chExt cx="1953756" cy="400110"/>
          </a:xfrm>
        </p:grpSpPr>
        <p:sp>
          <p:nvSpPr>
            <p:cNvPr id="23" name="TextBox 22"/>
            <p:cNvSpPr txBox="1"/>
            <p:nvPr/>
          </p:nvSpPr>
          <p:spPr>
            <a:xfrm>
              <a:off x="7243011" y="1061016"/>
              <a:ext cx="1593752" cy="400110"/>
            </a:xfrm>
            <a:prstGeom prst="rect">
              <a:avLst/>
            </a:prstGeom>
            <a:noFill/>
          </p:spPr>
          <p:txBody>
            <a:bodyPr wrap="square" rtlCol="0">
              <a:spAutoFit/>
            </a:bodyPr>
            <a:lstStyle/>
            <a:p>
              <a:pPr algn="l"/>
              <a:r>
                <a:rPr lang="en-US" sz="1000" dirty="0">
                  <a:solidFill>
                    <a:schemeClr val="bg1"/>
                  </a:solidFill>
                  <a:latin typeface="Helvetica Neue" charset="0"/>
                  <a:ea typeface="Helvetica Neue" charset="0"/>
                  <a:cs typeface="Helvetica Neue" charset="0"/>
                </a:rPr>
                <a:t>May </a:t>
              </a:r>
              <a:r>
                <a:rPr lang="en-US" sz="1000" b="1" dirty="0">
                  <a:solidFill>
                    <a:schemeClr val="bg1"/>
                  </a:solidFill>
                  <a:latin typeface="Helvetica Neue" charset="0"/>
                  <a:ea typeface="Helvetica Neue" charset="0"/>
                  <a:cs typeface="Helvetica Neue" charset="0"/>
                </a:rPr>
                <a:t>not</a:t>
              </a:r>
              <a:r>
                <a:rPr lang="en-US" sz="1000" dirty="0">
                  <a:solidFill>
                    <a:schemeClr val="bg1"/>
                  </a:solidFill>
                  <a:latin typeface="Helvetica Neue" charset="0"/>
                  <a:ea typeface="Helvetica Neue" charset="0"/>
                  <a:cs typeface="Helvetica Neue" charset="0"/>
                </a:rPr>
                <a:t> be shared with the individual</a:t>
              </a:r>
            </a:p>
          </p:txBody>
        </p:sp>
        <p:pic>
          <p:nvPicPr>
            <p:cNvPr id="24" name="Picture 23"/>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883007" y="1081071"/>
              <a:ext cx="360000" cy="360000"/>
            </a:xfrm>
            <a:prstGeom prst="rect">
              <a:avLst/>
            </a:prstGeom>
          </p:spPr>
        </p:pic>
      </p:grpSp>
      <p:grpSp>
        <p:nvGrpSpPr>
          <p:cNvPr id="3" name="Group 2"/>
          <p:cNvGrpSpPr/>
          <p:nvPr/>
        </p:nvGrpSpPr>
        <p:grpSpPr>
          <a:xfrm>
            <a:off x="6850160" y="908669"/>
            <a:ext cx="1627485" cy="400110"/>
            <a:chOff x="6850160" y="963002"/>
            <a:chExt cx="1627485" cy="400110"/>
          </a:xfrm>
        </p:grpSpPr>
        <p:pic>
          <p:nvPicPr>
            <p:cNvPr id="6" name="Picture 5"/>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850160" y="983057"/>
              <a:ext cx="450000" cy="360000"/>
            </a:xfrm>
            <a:prstGeom prst="rect">
              <a:avLst/>
            </a:prstGeom>
          </p:spPr>
        </p:pic>
        <p:sp>
          <p:nvSpPr>
            <p:cNvPr id="8" name="TextBox 7"/>
            <p:cNvSpPr txBox="1"/>
            <p:nvPr/>
          </p:nvSpPr>
          <p:spPr>
            <a:xfrm>
              <a:off x="7243010" y="963002"/>
              <a:ext cx="1234635" cy="400110"/>
            </a:xfrm>
            <a:prstGeom prst="rect">
              <a:avLst/>
            </a:prstGeom>
            <a:noFill/>
          </p:spPr>
          <p:txBody>
            <a:bodyPr wrap="square" rtlCol="0">
              <a:spAutoFit/>
            </a:bodyPr>
            <a:lstStyle/>
            <a:p>
              <a:pPr algn="l"/>
              <a:r>
                <a:rPr lang="en-US" sz="1000" dirty="0">
                  <a:solidFill>
                    <a:schemeClr val="bg1"/>
                  </a:solidFill>
                  <a:latin typeface="Helvetica Neue" charset="0"/>
                  <a:ea typeface="Helvetica Neue" charset="0"/>
                  <a:cs typeface="Helvetica Neue" charset="0"/>
                </a:rPr>
                <a:t>May be used in feedback</a:t>
              </a:r>
            </a:p>
          </p:txBody>
        </p:sp>
      </p:grpSp>
      <p:grpSp>
        <p:nvGrpSpPr>
          <p:cNvPr id="12" name="Group 11"/>
          <p:cNvGrpSpPr/>
          <p:nvPr/>
        </p:nvGrpSpPr>
        <p:grpSpPr>
          <a:xfrm>
            <a:off x="6850160" y="1882441"/>
            <a:ext cx="1981733" cy="400110"/>
            <a:chOff x="6850160" y="1660968"/>
            <a:chExt cx="1981733" cy="400110"/>
          </a:xfrm>
        </p:grpSpPr>
        <p:pic>
          <p:nvPicPr>
            <p:cNvPr id="7" name="Picture 6"/>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850160" y="1681023"/>
              <a:ext cx="450000" cy="360000"/>
            </a:xfrm>
            <a:prstGeom prst="rect">
              <a:avLst/>
            </a:prstGeom>
          </p:spPr>
        </p:pic>
        <p:sp>
          <p:nvSpPr>
            <p:cNvPr id="10" name="TextBox 9"/>
            <p:cNvSpPr txBox="1"/>
            <p:nvPr/>
          </p:nvSpPr>
          <p:spPr>
            <a:xfrm>
              <a:off x="7243010" y="1660968"/>
              <a:ext cx="1588883" cy="400110"/>
            </a:xfrm>
            <a:prstGeom prst="rect">
              <a:avLst/>
            </a:prstGeom>
            <a:noFill/>
          </p:spPr>
          <p:txBody>
            <a:bodyPr wrap="square" rtlCol="0">
              <a:spAutoFit/>
            </a:bodyPr>
            <a:lstStyle/>
            <a:p>
              <a:pPr algn="l"/>
              <a:r>
                <a:rPr lang="en-US" sz="1000" dirty="0">
                  <a:solidFill>
                    <a:schemeClr val="bg1"/>
                  </a:solidFill>
                  <a:latin typeface="Helvetica Neue" charset="0"/>
                  <a:ea typeface="Helvetica Neue" charset="0"/>
                  <a:cs typeface="Helvetica Neue" charset="0"/>
                </a:rPr>
                <a:t>May be shared with management</a:t>
              </a:r>
            </a:p>
          </p:txBody>
        </p:sp>
      </p:grpSp>
      <p:grpSp>
        <p:nvGrpSpPr>
          <p:cNvPr id="16" name="Group 15"/>
          <p:cNvGrpSpPr/>
          <p:nvPr/>
        </p:nvGrpSpPr>
        <p:grpSpPr>
          <a:xfrm>
            <a:off x="6850160" y="3343098"/>
            <a:ext cx="1787818" cy="400110"/>
            <a:chOff x="6929462" y="2638653"/>
            <a:chExt cx="1787818" cy="400110"/>
          </a:xfrm>
        </p:grpSpPr>
        <p:sp>
          <p:nvSpPr>
            <p:cNvPr id="17" name="TextBox 16"/>
            <p:cNvSpPr txBox="1"/>
            <p:nvPr/>
          </p:nvSpPr>
          <p:spPr>
            <a:xfrm>
              <a:off x="7277311" y="2638653"/>
              <a:ext cx="1439969" cy="400110"/>
            </a:xfrm>
            <a:prstGeom prst="rect">
              <a:avLst/>
            </a:prstGeom>
            <a:noFill/>
          </p:spPr>
          <p:txBody>
            <a:bodyPr wrap="square" rtlCol="0">
              <a:spAutoFit/>
            </a:bodyPr>
            <a:lstStyle/>
            <a:p>
              <a:pPr algn="l"/>
              <a:r>
                <a:rPr lang="en-US" sz="1000" dirty="0">
                  <a:solidFill>
                    <a:schemeClr val="bg1"/>
                  </a:solidFill>
                  <a:latin typeface="Helvetica Neue" charset="0"/>
                  <a:ea typeface="Helvetica Neue" charset="0"/>
                  <a:cs typeface="Helvetica Neue" charset="0"/>
                </a:rPr>
                <a:t>Contains confidential information</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658708"/>
              <a:ext cx="360000" cy="360000"/>
            </a:xfrm>
            <a:prstGeom prst="rect">
              <a:avLst/>
            </a:prstGeom>
          </p:spPr>
        </p:pic>
      </p:grpSp>
      <p:sp>
        <p:nvSpPr>
          <p:cNvPr id="21" name="TextBox 20"/>
          <p:cNvSpPr txBox="1"/>
          <p:nvPr/>
        </p:nvSpPr>
        <p:spPr>
          <a:xfrm>
            <a:off x="6731196" y="424615"/>
            <a:ext cx="1306255" cy="338554"/>
          </a:xfrm>
          <a:prstGeom prst="rect">
            <a:avLst/>
          </a:prstGeom>
          <a:noFill/>
        </p:spPr>
        <p:txBody>
          <a:bodyPr wrap="none" rtlCol="0" anchor="t">
            <a:spAutoFit/>
          </a:bodyPr>
          <a:lstStyle/>
          <a:p>
            <a:pPr algn="l"/>
            <a:r>
              <a:rPr lang="en-US" sz="1600" b="1" dirty="0">
                <a:solidFill>
                  <a:schemeClr val="bg1"/>
                </a:solidFill>
                <a:latin typeface="Helvetica Neue" charset="0"/>
                <a:ea typeface="Helvetica Neue" charset="0"/>
                <a:cs typeface="Helvetica Neue" charset="0"/>
              </a:rPr>
              <a:t>This report:</a:t>
            </a:r>
          </a:p>
        </p:txBody>
      </p:sp>
      <p:grpSp>
        <p:nvGrpSpPr>
          <p:cNvPr id="25" name="Group 24"/>
          <p:cNvGrpSpPr/>
          <p:nvPr/>
        </p:nvGrpSpPr>
        <p:grpSpPr>
          <a:xfrm>
            <a:off x="6850160" y="2369327"/>
            <a:ext cx="1936732" cy="400110"/>
            <a:chOff x="6895160" y="2069708"/>
            <a:chExt cx="1936732" cy="400110"/>
          </a:xfrm>
        </p:grpSpPr>
        <p:sp>
          <p:nvSpPr>
            <p:cNvPr id="26" name="TextBox 25"/>
            <p:cNvSpPr txBox="1"/>
            <p:nvPr/>
          </p:nvSpPr>
          <p:spPr>
            <a:xfrm>
              <a:off x="7243009" y="2069708"/>
              <a:ext cx="1588883" cy="400110"/>
            </a:xfrm>
            <a:prstGeom prst="rect">
              <a:avLst/>
            </a:prstGeom>
            <a:noFill/>
          </p:spPr>
          <p:txBody>
            <a:bodyPr wrap="square" rtlCol="0">
              <a:spAutoFit/>
            </a:bodyPr>
            <a:lstStyle/>
            <a:p>
              <a:pPr algn="l"/>
              <a:r>
                <a:rPr lang="en-US" sz="1000" dirty="0">
                  <a:solidFill>
                    <a:schemeClr val="bg1"/>
                  </a:solidFill>
                  <a:latin typeface="Helvetica Neue" charset="0"/>
                  <a:ea typeface="Helvetica Neue" charset="0"/>
                  <a:cs typeface="Helvetica Neue" charset="0"/>
                </a:rPr>
                <a:t>Does not require expert interpretation</a:t>
              </a:r>
            </a:p>
          </p:txBody>
        </p:sp>
        <p:grpSp>
          <p:nvGrpSpPr>
            <p:cNvPr id="27" name="Group 26"/>
            <p:cNvGrpSpPr/>
            <p:nvPr/>
          </p:nvGrpSpPr>
          <p:grpSpPr>
            <a:xfrm>
              <a:off x="6895160" y="2069708"/>
              <a:ext cx="360000" cy="400110"/>
              <a:chOff x="6895160" y="2069708"/>
              <a:chExt cx="360000" cy="400110"/>
            </a:xfrm>
          </p:grpSpPr>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5160" y="2089763"/>
                <a:ext cx="360000" cy="360000"/>
              </a:xfrm>
              <a:prstGeom prst="rect">
                <a:avLst/>
              </a:prstGeom>
            </p:spPr>
          </p:pic>
          <p:cxnSp>
            <p:nvCxnSpPr>
              <p:cNvPr id="29" name="Straight Connector 28"/>
              <p:cNvCxnSpPr/>
              <p:nvPr/>
            </p:nvCxnSpPr>
            <p:spPr>
              <a:xfrm flipH="1">
                <a:off x="6895160" y="2069708"/>
                <a:ext cx="347847" cy="40011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53" name="Group 52"/>
          <p:cNvGrpSpPr/>
          <p:nvPr/>
        </p:nvGrpSpPr>
        <p:grpSpPr>
          <a:xfrm>
            <a:off x="6850160" y="2856213"/>
            <a:ext cx="1781095" cy="400110"/>
            <a:chOff x="6856883" y="3637793"/>
            <a:chExt cx="1781095" cy="400110"/>
          </a:xfrm>
        </p:grpSpPr>
        <p:sp>
          <p:nvSpPr>
            <p:cNvPr id="49" name="TextBox 48"/>
            <p:cNvSpPr txBox="1"/>
            <p:nvPr/>
          </p:nvSpPr>
          <p:spPr>
            <a:xfrm>
              <a:off x="7198009" y="3637793"/>
              <a:ext cx="1439969" cy="400110"/>
            </a:xfrm>
            <a:prstGeom prst="rect">
              <a:avLst/>
            </a:prstGeom>
            <a:noFill/>
          </p:spPr>
          <p:txBody>
            <a:bodyPr wrap="square" rtlCol="0">
              <a:spAutoFit/>
            </a:bodyPr>
            <a:lstStyle/>
            <a:p>
              <a:pPr algn="l"/>
              <a:r>
                <a:rPr lang="en-US" sz="1000" dirty="0">
                  <a:solidFill>
                    <a:schemeClr val="bg1"/>
                  </a:solidFill>
                  <a:latin typeface="Helvetica Neue" charset="0"/>
                  <a:ea typeface="Helvetica Neue" charset="0"/>
                  <a:cs typeface="Helvetica Neue" charset="0"/>
                </a:rPr>
                <a:t>Requires a Success Profile</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6883" y="3657848"/>
              <a:ext cx="356400" cy="356400"/>
            </a:xfrm>
            <a:prstGeom prst="rect">
              <a:avLst/>
            </a:prstGeom>
          </p:spPr>
        </p:pic>
      </p:grpSp>
      <p:sp>
        <p:nvSpPr>
          <p:cNvPr id="38" name="Title 1">
            <a:extLst>
              <a:ext uri="{FF2B5EF4-FFF2-40B4-BE49-F238E27FC236}">
                <a16:creationId xmlns:a16="http://schemas.microsoft.com/office/drawing/2014/main" id="{354D167A-FAEF-8243-B23C-8BFED60A16C2}"/>
              </a:ext>
            </a:extLst>
          </p:cNvPr>
          <p:cNvSpPr txBox="1">
            <a:spLocks/>
          </p:cNvSpPr>
          <p:nvPr/>
        </p:nvSpPr>
        <p:spPr>
          <a:xfrm>
            <a:off x="543037" y="1279717"/>
            <a:ext cx="4335699" cy="3838762"/>
          </a:xfrm>
          <a:prstGeom prst="rect">
            <a:avLst/>
          </a:prstGeom>
        </p:spPr>
        <p:txBody>
          <a:bodyPr>
            <a:normAutofit/>
          </a:bodyPr>
          <a:lstStyle>
            <a:lvl1pPr algn="l" rtl="0" eaLnBrk="1" fontAlgn="base" hangingPunct="1">
              <a:spcBef>
                <a:spcPct val="0"/>
              </a:spcBef>
              <a:spcAft>
                <a:spcPct val="0"/>
              </a:spcAft>
              <a:defRPr sz="2800" b="0" i="0" kern="1200">
                <a:solidFill>
                  <a:srgbClr val="003D58"/>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spcBef>
                <a:spcPct val="0"/>
              </a:spcBef>
              <a:spcAft>
                <a:spcPct val="0"/>
              </a:spcAft>
              <a:defRPr sz="2000">
                <a:solidFill>
                  <a:srgbClr val="003D58"/>
                </a:solidFill>
                <a:latin typeface="Helvetica Neue Light" charset="0"/>
                <a:ea typeface="ＭＳ Ｐゴシック" charset="0"/>
              </a:defRPr>
            </a:lvl2pPr>
            <a:lvl3pPr algn="l" rtl="0" eaLnBrk="1" fontAlgn="base" hangingPunct="1">
              <a:spcBef>
                <a:spcPct val="0"/>
              </a:spcBef>
              <a:spcAft>
                <a:spcPct val="0"/>
              </a:spcAft>
              <a:defRPr sz="2000">
                <a:solidFill>
                  <a:srgbClr val="003D58"/>
                </a:solidFill>
                <a:latin typeface="Helvetica Neue Light" charset="0"/>
                <a:ea typeface="ＭＳ Ｐゴシック" charset="0"/>
              </a:defRPr>
            </a:lvl3pPr>
            <a:lvl4pPr algn="l" rtl="0" eaLnBrk="1" fontAlgn="base" hangingPunct="1">
              <a:spcBef>
                <a:spcPct val="0"/>
              </a:spcBef>
              <a:spcAft>
                <a:spcPct val="0"/>
              </a:spcAft>
              <a:defRPr sz="2000">
                <a:solidFill>
                  <a:srgbClr val="003D58"/>
                </a:solidFill>
                <a:latin typeface="Helvetica Neue Light" charset="0"/>
                <a:ea typeface="ＭＳ Ｐゴシック" charset="0"/>
              </a:defRPr>
            </a:lvl4pPr>
            <a:lvl5pPr algn="l" rtl="0" eaLnBrk="1" fontAlgn="base" hangingPunct="1">
              <a:spcBef>
                <a:spcPct val="0"/>
              </a:spcBef>
              <a:spcAft>
                <a:spcPct val="0"/>
              </a:spcAft>
              <a:defRPr sz="2000">
                <a:solidFill>
                  <a:srgbClr val="003D58"/>
                </a:solidFill>
                <a:latin typeface="Helvetica Neue Light" charset="0"/>
                <a:ea typeface="ＭＳ Ｐゴシック" charset="0"/>
              </a:defRPr>
            </a:lvl5pPr>
            <a:lvl6pPr marL="285738" algn="l" rtl="0" eaLnBrk="1" fontAlgn="base" hangingPunct="1">
              <a:spcBef>
                <a:spcPct val="0"/>
              </a:spcBef>
              <a:spcAft>
                <a:spcPct val="0"/>
              </a:spcAft>
              <a:defRPr sz="2000" b="1">
                <a:solidFill>
                  <a:srgbClr val="003D58"/>
                </a:solidFill>
                <a:latin typeface="Helvetica Neue Light" charset="0"/>
                <a:ea typeface="ＭＳ Ｐゴシック" charset="0"/>
              </a:defRPr>
            </a:lvl6pPr>
            <a:lvl7pPr marL="571474" algn="l" rtl="0" eaLnBrk="1" fontAlgn="base" hangingPunct="1">
              <a:spcBef>
                <a:spcPct val="0"/>
              </a:spcBef>
              <a:spcAft>
                <a:spcPct val="0"/>
              </a:spcAft>
              <a:defRPr sz="2000" b="1">
                <a:solidFill>
                  <a:srgbClr val="003D58"/>
                </a:solidFill>
                <a:latin typeface="Helvetica Neue Light" charset="0"/>
                <a:ea typeface="ＭＳ Ｐゴシック" charset="0"/>
              </a:defRPr>
            </a:lvl7pPr>
            <a:lvl8pPr marL="857211" algn="l" rtl="0" eaLnBrk="1" fontAlgn="base" hangingPunct="1">
              <a:spcBef>
                <a:spcPct val="0"/>
              </a:spcBef>
              <a:spcAft>
                <a:spcPct val="0"/>
              </a:spcAft>
              <a:defRPr sz="2000" b="1">
                <a:solidFill>
                  <a:srgbClr val="003D58"/>
                </a:solidFill>
                <a:latin typeface="Helvetica Neue Light" charset="0"/>
                <a:ea typeface="ＭＳ Ｐゴシック" charset="0"/>
              </a:defRPr>
            </a:lvl8pPr>
            <a:lvl9pPr marL="1142948" algn="l" rtl="0" eaLnBrk="1" fontAlgn="base" hangingPunct="1">
              <a:spcBef>
                <a:spcPct val="0"/>
              </a:spcBef>
              <a:spcAft>
                <a:spcPct val="0"/>
              </a:spcAft>
              <a:defRPr sz="2000" b="1">
                <a:solidFill>
                  <a:srgbClr val="003D58"/>
                </a:solidFill>
                <a:latin typeface="Helvetica Neue Light" charset="0"/>
                <a:ea typeface="ＭＳ Ｐゴシック" charset="0"/>
              </a:defRPr>
            </a:lvl9pPr>
          </a:lstStyle>
          <a:p>
            <a:r>
              <a:rPr lang="en-US" sz="1800" dirty="0">
                <a:solidFill>
                  <a:schemeClr val="bg1"/>
                </a:solidFill>
                <a:latin typeface="Helvetica Neue Light" charset="0"/>
                <a:ea typeface="Helvetica Neue Light" charset="0"/>
              </a:rPr>
              <a:t>Talent Match Overview Report</a:t>
            </a:r>
            <a:br>
              <a:rPr lang="en-US" sz="1800" dirty="0">
                <a:solidFill>
                  <a:schemeClr val="bg1"/>
                </a:solidFill>
              </a:rPr>
            </a:br>
            <a:br>
              <a:rPr lang="en-US" sz="1800" dirty="0">
                <a:solidFill>
                  <a:schemeClr val="bg1"/>
                </a:solidFill>
              </a:rPr>
            </a:br>
            <a:br>
              <a:rPr lang="en-US" sz="1800" dirty="0">
                <a:solidFill>
                  <a:schemeClr val="bg1"/>
                </a:solidFill>
              </a:rPr>
            </a:br>
            <a:r>
              <a:rPr lang="en-US" sz="1600" b="1" dirty="0">
                <a:solidFill>
                  <a:schemeClr val="bg1"/>
                </a:solidFill>
              </a:rPr>
              <a:t>Useful for:</a:t>
            </a:r>
            <a:br>
              <a:rPr lang="en-US" sz="1800" dirty="0">
                <a:solidFill>
                  <a:schemeClr val="bg1"/>
                </a:solidFill>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br>
              <a:rPr lang="en-GB" sz="844" dirty="0">
                <a:solidFill>
                  <a:schemeClr val="bg1"/>
                </a:solidFill>
                <a:latin typeface="Helvetica Neue UltraLight"/>
                <a:cs typeface="Helvetica Neue UltraLight"/>
              </a:rPr>
            </a:br>
            <a:endParaRPr lang="en-GB" sz="844" dirty="0">
              <a:solidFill>
                <a:schemeClr val="bg1"/>
              </a:solidFill>
              <a:latin typeface="Helvetica Neue UltraLight"/>
              <a:cs typeface="Helvetica Neue UltraLight"/>
            </a:endParaRPr>
          </a:p>
        </p:txBody>
      </p:sp>
      <p:sp>
        <p:nvSpPr>
          <p:cNvPr id="39" name="Subtitle 3">
            <a:extLst>
              <a:ext uri="{FF2B5EF4-FFF2-40B4-BE49-F238E27FC236}">
                <a16:creationId xmlns:a16="http://schemas.microsoft.com/office/drawing/2014/main" id="{875E5627-4B38-1B41-B057-5D3C08CE17EC}"/>
              </a:ext>
            </a:extLst>
          </p:cNvPr>
          <p:cNvSpPr txBox="1">
            <a:spLocks/>
          </p:cNvSpPr>
          <p:nvPr/>
        </p:nvSpPr>
        <p:spPr>
          <a:xfrm>
            <a:off x="303592" y="832383"/>
            <a:ext cx="4335700" cy="470637"/>
          </a:xfrm>
          <a:prstGeom prst="rect">
            <a:avLst/>
          </a:prstGeom>
        </p:spPr>
        <p:txBody>
          <a:bodyPr>
            <a:normAutofit/>
          </a:bodyPr>
          <a:lstStyle>
            <a:lvl1pPr marL="269875" indent="-269875" algn="l" rtl="0" eaLnBrk="1" fontAlgn="base" hangingPunct="1">
              <a:spcBef>
                <a:spcPts val="1125"/>
              </a:spcBef>
              <a:spcAft>
                <a:spcPct val="0"/>
              </a:spcAft>
              <a:buClr>
                <a:schemeClr val="accent1"/>
              </a:buClr>
              <a:buSzPct val="100000"/>
              <a:buFont typeface="Wingdings 2" charset="0"/>
              <a:buChar char="¡"/>
              <a:tabLst/>
              <a:defRPr sz="2000" kern="1200">
                <a:solidFill>
                  <a:srgbClr val="003D58"/>
                </a:solidFill>
                <a:latin typeface="Helvetica Neue"/>
                <a:ea typeface="ＭＳ Ｐゴシック" charset="0"/>
                <a:cs typeface="Helvetica Neue"/>
              </a:defRPr>
            </a:lvl1pPr>
            <a:lvl2pPr marL="447675" indent="-261938" algn="l" rtl="0" eaLnBrk="1" fontAlgn="base" hangingPunct="1">
              <a:spcBef>
                <a:spcPts val="375"/>
              </a:spcBef>
              <a:spcAft>
                <a:spcPct val="0"/>
              </a:spcAft>
              <a:buClr>
                <a:srgbClr val="929CA4"/>
              </a:buClr>
              <a:buSzPct val="100000"/>
              <a:buFont typeface="Wingdings 2" charset="0"/>
              <a:buChar char="¡"/>
              <a:tabLst/>
              <a:defRPr sz="1800" kern="1200">
                <a:solidFill>
                  <a:srgbClr val="003D58"/>
                </a:solidFill>
                <a:latin typeface="Helvetica Neue"/>
                <a:ea typeface="ＭＳ Ｐゴシック" charset="0"/>
                <a:cs typeface="Helvetica Neue"/>
              </a:defRPr>
            </a:lvl2pPr>
            <a:lvl3pPr marL="493713" indent="-177800" algn="l" rtl="0" eaLnBrk="1" fontAlgn="base" hangingPunct="1">
              <a:spcBef>
                <a:spcPts val="375"/>
              </a:spcBef>
              <a:spcAft>
                <a:spcPct val="0"/>
              </a:spcAft>
              <a:buClr>
                <a:schemeClr val="accent1"/>
              </a:buClr>
              <a:buSzPct val="100000"/>
              <a:buFont typeface="Wingdings 2" charset="0"/>
              <a:buChar char="¡"/>
              <a:tabLst/>
              <a:defRPr sz="1600" kern="1200">
                <a:solidFill>
                  <a:srgbClr val="003D58"/>
                </a:solidFill>
                <a:latin typeface="Helvetica Neue"/>
                <a:ea typeface="ＭＳ Ｐゴシック" charset="0"/>
                <a:cs typeface="Helvetica Neue"/>
              </a:defRPr>
            </a:lvl3pPr>
            <a:lvl4pPr marL="671513" indent="-223838" algn="l" rtl="0" eaLnBrk="1" fontAlgn="base" hangingPunct="1">
              <a:spcBef>
                <a:spcPts val="375"/>
              </a:spcBef>
              <a:spcAft>
                <a:spcPct val="0"/>
              </a:spcAft>
              <a:buClr>
                <a:srgbClr val="929CA4"/>
              </a:buClr>
              <a:buSzPct val="100000"/>
              <a:buFont typeface="Wingdings 2" charset="0"/>
              <a:buChar char="¡"/>
              <a:tabLst/>
              <a:defRPr sz="1400" kern="1200">
                <a:solidFill>
                  <a:srgbClr val="003D58"/>
                </a:solidFill>
                <a:latin typeface="Helvetica Neue"/>
                <a:ea typeface="ＭＳ Ｐゴシック" charset="0"/>
                <a:cs typeface="Helvetica Neue"/>
              </a:defRPr>
            </a:lvl4pPr>
            <a:lvl5pPr marL="755650" indent="-214313" algn="l" rtl="0" eaLnBrk="1" fontAlgn="base" hangingPunct="1">
              <a:spcBef>
                <a:spcPts val="375"/>
              </a:spcBef>
              <a:spcAft>
                <a:spcPct val="0"/>
              </a:spcAft>
              <a:buClr>
                <a:schemeClr val="accent1"/>
              </a:buClr>
              <a:buSzPct val="100000"/>
              <a:buFont typeface="Wingdings 2" charset="0"/>
              <a:buChar char="¡"/>
              <a:tabLst/>
              <a:defRPr sz="1200" kern="1200">
                <a:solidFill>
                  <a:srgbClr val="003D58"/>
                </a:solidFill>
                <a:latin typeface="Helvetica Neue"/>
                <a:ea typeface="ＭＳ Ｐゴシック" charset="0"/>
                <a:cs typeface="Helvetica Neue"/>
              </a:defRPr>
            </a:lvl5pPr>
            <a:lvl6pPr marL="86118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6pPr>
            <a:lvl7pPr marL="1002064" indent="-142868" algn="l" defTabSz="571474" rtl="0" eaLnBrk="1" latinLnBrk="0" hangingPunct="1">
              <a:spcBef>
                <a:spcPct val="20000"/>
              </a:spcBef>
              <a:buClr>
                <a:schemeClr val="accent1"/>
              </a:buClr>
              <a:buFont typeface="Wingdings 2" pitchFamily="18" charset="2"/>
              <a:buChar char=""/>
              <a:defRPr lang="en-US" sz="1125" b="0" i="0" kern="1200" dirty="0" smtClean="0">
                <a:solidFill>
                  <a:srgbClr val="003C58"/>
                </a:solidFill>
                <a:latin typeface="Helvetica Neue"/>
                <a:ea typeface="+mn-ea"/>
                <a:cs typeface="Helvetica Neue"/>
              </a:defRPr>
            </a:lvl7pPr>
            <a:lvl8pPr marL="1143940" indent="-142868" algn="l" defTabSz="571474" rtl="0" eaLnBrk="1" latinLnBrk="0" hangingPunct="1">
              <a:spcBef>
                <a:spcPct val="20000"/>
              </a:spcBef>
              <a:buClr>
                <a:schemeClr val="accent1">
                  <a:lumMod val="50000"/>
                </a:schemeClr>
              </a:buClr>
              <a:buFont typeface="Wingdings 2" pitchFamily="18" charset="2"/>
              <a:buChar char=""/>
              <a:defRPr lang="en-US" sz="1125" b="0" i="0" kern="1200" dirty="0" smtClean="0">
                <a:solidFill>
                  <a:srgbClr val="003C58"/>
                </a:solidFill>
                <a:latin typeface="Helvetica Neue"/>
                <a:ea typeface="+mn-ea"/>
                <a:cs typeface="Helvetica Neue"/>
              </a:defRPr>
            </a:lvl8pPr>
            <a:lvl9pPr marL="1285816" indent="-142868" algn="l" defTabSz="571474" rtl="0" eaLnBrk="1" latinLnBrk="0" hangingPunct="1">
              <a:spcBef>
                <a:spcPct val="20000"/>
              </a:spcBef>
              <a:buClr>
                <a:schemeClr val="accent1"/>
              </a:buClr>
              <a:buFont typeface="Wingdings 2" pitchFamily="18" charset="2"/>
              <a:buChar char=""/>
              <a:defRPr lang="en-US" sz="1125" b="0" i="0" kern="1200" dirty="0">
                <a:solidFill>
                  <a:srgbClr val="003C58"/>
                </a:solidFill>
                <a:latin typeface="Helvetica Neue"/>
                <a:ea typeface="+mn-ea"/>
                <a:cs typeface="Helvetica Neue"/>
              </a:defRPr>
            </a:lvl9pPr>
          </a:lstStyle>
          <a:p>
            <a:r>
              <a:rPr lang="en-ZA" sz="2400" b="1" dirty="0">
                <a:solidFill>
                  <a:srgbClr val="FFFFFF"/>
                </a:solidFill>
                <a:latin typeface="Helvetica Neue" charset="0"/>
                <a:ea typeface="Helvetica Neue" charset="0"/>
                <a:cs typeface="Helvetica Neue" charset="0"/>
              </a:rPr>
              <a:t>Interpretation Guide</a:t>
            </a:r>
          </a:p>
        </p:txBody>
      </p:sp>
      <p:grpSp>
        <p:nvGrpSpPr>
          <p:cNvPr id="42" name="Group 41">
            <a:extLst>
              <a:ext uri="{FF2B5EF4-FFF2-40B4-BE49-F238E27FC236}">
                <a16:creationId xmlns:a16="http://schemas.microsoft.com/office/drawing/2014/main" id="{4C37AA32-51E3-5A44-9767-2872A00D2360}"/>
              </a:ext>
            </a:extLst>
          </p:cNvPr>
          <p:cNvGrpSpPr/>
          <p:nvPr/>
        </p:nvGrpSpPr>
        <p:grpSpPr>
          <a:xfrm>
            <a:off x="613224" y="2549444"/>
            <a:ext cx="1540053" cy="289180"/>
            <a:chOff x="423356" y="3845127"/>
            <a:chExt cx="1540053" cy="289180"/>
          </a:xfrm>
        </p:grpSpPr>
        <p:pic>
          <p:nvPicPr>
            <p:cNvPr id="43" name="Picture 42">
              <a:extLst>
                <a:ext uri="{FF2B5EF4-FFF2-40B4-BE49-F238E27FC236}">
                  <a16:creationId xmlns:a16="http://schemas.microsoft.com/office/drawing/2014/main" id="{D7EB44E2-DEEF-0449-B04A-D78FBC989C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356" y="3845127"/>
              <a:ext cx="288000" cy="288000"/>
            </a:xfrm>
            <a:prstGeom prst="rect">
              <a:avLst/>
            </a:prstGeom>
          </p:spPr>
        </p:pic>
        <p:sp>
          <p:nvSpPr>
            <p:cNvPr id="44" name="TextBox 43">
              <a:extLst>
                <a:ext uri="{FF2B5EF4-FFF2-40B4-BE49-F238E27FC236}">
                  <a16:creationId xmlns:a16="http://schemas.microsoft.com/office/drawing/2014/main" id="{B4E9C669-5116-654D-B07E-1470A3445CFB}"/>
                </a:ext>
              </a:extLst>
            </p:cNvPr>
            <p:cNvSpPr txBox="1"/>
            <p:nvPr/>
          </p:nvSpPr>
          <p:spPr>
            <a:xfrm>
              <a:off x="728774" y="3857308"/>
              <a:ext cx="1234635" cy="276999"/>
            </a:xfrm>
            <a:prstGeom prst="rect">
              <a:avLst/>
            </a:prstGeom>
            <a:noFill/>
          </p:spPr>
          <p:txBody>
            <a:bodyPr wrap="square" rtlCol="0">
              <a:spAutoFit/>
            </a:bodyPr>
            <a:lstStyle/>
            <a:p>
              <a:pPr algn="l"/>
              <a:r>
                <a:rPr lang="en-US" sz="1200" dirty="0">
                  <a:solidFill>
                    <a:schemeClr val="bg1"/>
                  </a:solidFill>
                  <a:latin typeface="Helvetica Neue" charset="0"/>
                  <a:ea typeface="Helvetica Neue" charset="0"/>
                  <a:cs typeface="Helvetica Neue" charset="0"/>
                </a:rPr>
                <a:t>Selection</a:t>
              </a:r>
            </a:p>
          </p:txBody>
        </p:sp>
      </p:grpSp>
      <p:grpSp>
        <p:nvGrpSpPr>
          <p:cNvPr id="45" name="Group 44">
            <a:extLst>
              <a:ext uri="{FF2B5EF4-FFF2-40B4-BE49-F238E27FC236}">
                <a16:creationId xmlns:a16="http://schemas.microsoft.com/office/drawing/2014/main" id="{E0D3EAB5-718C-D54E-B5C3-57334A05E6B1}"/>
              </a:ext>
            </a:extLst>
          </p:cNvPr>
          <p:cNvGrpSpPr/>
          <p:nvPr/>
        </p:nvGrpSpPr>
        <p:grpSpPr>
          <a:xfrm>
            <a:off x="613224" y="2952627"/>
            <a:ext cx="1540053" cy="288000"/>
            <a:chOff x="423356" y="3441058"/>
            <a:chExt cx="1540053" cy="288000"/>
          </a:xfrm>
        </p:grpSpPr>
        <p:pic>
          <p:nvPicPr>
            <p:cNvPr id="46" name="Picture 45">
              <a:extLst>
                <a:ext uri="{FF2B5EF4-FFF2-40B4-BE49-F238E27FC236}">
                  <a16:creationId xmlns:a16="http://schemas.microsoft.com/office/drawing/2014/main" id="{08E43333-9A51-E446-9612-8DF54C1197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356" y="3441058"/>
              <a:ext cx="288000" cy="288000"/>
            </a:xfrm>
            <a:prstGeom prst="rect">
              <a:avLst/>
            </a:prstGeom>
          </p:spPr>
        </p:pic>
        <p:sp>
          <p:nvSpPr>
            <p:cNvPr id="47" name="TextBox 46">
              <a:extLst>
                <a:ext uri="{FF2B5EF4-FFF2-40B4-BE49-F238E27FC236}">
                  <a16:creationId xmlns:a16="http://schemas.microsoft.com/office/drawing/2014/main" id="{4185A2AA-D623-1441-89F6-B29A4ADCFDE2}"/>
                </a:ext>
              </a:extLst>
            </p:cNvPr>
            <p:cNvSpPr txBox="1"/>
            <p:nvPr/>
          </p:nvSpPr>
          <p:spPr>
            <a:xfrm>
              <a:off x="728774" y="3444530"/>
              <a:ext cx="1234635" cy="276999"/>
            </a:xfrm>
            <a:prstGeom prst="rect">
              <a:avLst/>
            </a:prstGeom>
            <a:noFill/>
          </p:spPr>
          <p:txBody>
            <a:bodyPr wrap="square" rtlCol="0">
              <a:spAutoFit/>
            </a:bodyPr>
            <a:lstStyle/>
            <a:p>
              <a:pPr algn="l"/>
              <a:r>
                <a:rPr lang="en-US" sz="1200" dirty="0">
                  <a:solidFill>
                    <a:schemeClr val="bg1"/>
                  </a:solidFill>
                  <a:latin typeface="Helvetica Neue" charset="0"/>
                  <a:ea typeface="Helvetica Neue" charset="0"/>
                  <a:cs typeface="Helvetica Neue" charset="0"/>
                </a:rPr>
                <a:t>Succession</a:t>
              </a:r>
            </a:p>
          </p:txBody>
        </p:sp>
      </p:grpSp>
    </p:spTree>
    <p:extLst>
      <p:ext uri="{BB962C8B-B14F-4D97-AF65-F5344CB8AC3E}">
        <p14:creationId xmlns:p14="http://schemas.microsoft.com/office/powerpoint/2010/main" val="173336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602"/>
          <a:stretch/>
        </p:blipFill>
        <p:spPr>
          <a:xfrm>
            <a:off x="1652733" y="1893554"/>
            <a:ext cx="3933422" cy="730262"/>
          </a:xfrm>
          <a:prstGeom prst="rect">
            <a:avLst/>
          </a:prstGeom>
          <a:noFill/>
          <a:ln w="9525">
            <a:solidFill>
              <a:schemeClr val="bg2"/>
            </a:solidFill>
          </a:ln>
        </p:spPr>
      </p:pic>
      <p:sp>
        <p:nvSpPr>
          <p:cNvPr id="2" name="Title 1"/>
          <p:cNvSpPr>
            <a:spLocks noGrp="1"/>
          </p:cNvSpPr>
          <p:nvPr>
            <p:ph type="title"/>
          </p:nvPr>
        </p:nvSpPr>
        <p:spPr>
          <a:xfrm>
            <a:off x="457200" y="250032"/>
            <a:ext cx="8124737" cy="701278"/>
          </a:xfrm>
        </p:spPr>
        <p:txBody>
          <a:bodyPr>
            <a:normAutofit fontScale="90000"/>
          </a:bodyPr>
          <a:lstStyle/>
          <a:p>
            <a:pPr lvl="0"/>
            <a:r>
              <a:rPr lang="en-US" dirty="0"/>
              <a:t>Interpreting the </a:t>
            </a:r>
            <a:r>
              <a:rPr lang="en-US" b="1" dirty="0"/>
              <a:t>essential skills and aptitudes </a:t>
            </a:r>
            <a:r>
              <a:rPr lang="en-US" dirty="0"/>
              <a:t>scores</a:t>
            </a:r>
            <a:endParaRPr lang="en-US" altLang="en-US" dirty="0"/>
          </a:p>
        </p:txBody>
      </p:sp>
      <p:sp>
        <p:nvSpPr>
          <p:cNvPr id="23" name="Rectangle 22"/>
          <p:cNvSpPr/>
          <p:nvPr/>
        </p:nvSpPr>
        <p:spPr>
          <a:xfrm>
            <a:off x="457201" y="1075433"/>
            <a:ext cx="5011782" cy="437327"/>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This section of the report provides detailed scores for the skills, ability or aptitude tests. These abilities are almost always seen as essential for future job performance.</a:t>
            </a:r>
          </a:p>
        </p:txBody>
      </p:sp>
      <p:sp>
        <p:nvSpPr>
          <p:cNvPr id="3" name="Line Callout 1 (Border and Accent Bar) 2"/>
          <p:cNvSpPr/>
          <p:nvPr/>
        </p:nvSpPr>
        <p:spPr>
          <a:xfrm flipH="1">
            <a:off x="740422" y="1853531"/>
            <a:ext cx="590720" cy="180320"/>
          </a:xfrm>
          <a:prstGeom prst="accentBorderCallout1">
            <a:avLst>
              <a:gd name="adj1" fmla="val 18750"/>
              <a:gd name="adj2" fmla="val -8333"/>
              <a:gd name="adj3" fmla="val 59108"/>
              <a:gd name="adj4" fmla="val -68929"/>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6" name="Rectangle 5"/>
          <p:cNvSpPr/>
          <p:nvPr/>
        </p:nvSpPr>
        <p:spPr>
          <a:xfrm>
            <a:off x="539750" y="1781200"/>
            <a:ext cx="799484"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Weight</a:t>
            </a:r>
            <a:endParaRPr lang="en-US" sz="2000" dirty="0"/>
          </a:p>
        </p:txBody>
      </p:sp>
      <p:sp>
        <p:nvSpPr>
          <p:cNvPr id="45" name="Line Callout 1 (Border and Accent Bar) 44"/>
          <p:cNvSpPr/>
          <p:nvPr/>
        </p:nvSpPr>
        <p:spPr>
          <a:xfrm flipH="1">
            <a:off x="740422" y="2190706"/>
            <a:ext cx="590720" cy="260566"/>
          </a:xfrm>
          <a:prstGeom prst="accentBorderCallout1">
            <a:avLst>
              <a:gd name="adj1" fmla="val 18750"/>
              <a:gd name="adj2" fmla="val -8333"/>
              <a:gd name="adj3" fmla="val 17027"/>
              <a:gd name="adj4" fmla="val -68720"/>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6" name="Rectangle 45"/>
          <p:cNvSpPr/>
          <p:nvPr/>
        </p:nvSpPr>
        <p:spPr>
          <a:xfrm>
            <a:off x="539750" y="2151691"/>
            <a:ext cx="799484"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Dimensions</a:t>
            </a:r>
            <a:endParaRPr lang="en-US" sz="2000" dirty="0"/>
          </a:p>
        </p:txBody>
      </p:sp>
      <p:sp>
        <p:nvSpPr>
          <p:cNvPr id="55" name="Line Callout 1 (Border and Accent Bar) 54"/>
          <p:cNvSpPr/>
          <p:nvPr/>
        </p:nvSpPr>
        <p:spPr>
          <a:xfrm flipH="1">
            <a:off x="968224" y="2602104"/>
            <a:ext cx="364660" cy="324981"/>
          </a:xfrm>
          <a:prstGeom prst="accentBorderCallout1">
            <a:avLst>
              <a:gd name="adj1" fmla="val 18750"/>
              <a:gd name="adj2" fmla="val -8333"/>
              <a:gd name="adj3" fmla="val -23506"/>
              <a:gd name="adj4" fmla="val -833021"/>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56" name="Rectangle 55"/>
          <p:cNvSpPr/>
          <p:nvPr/>
        </p:nvSpPr>
        <p:spPr>
          <a:xfrm>
            <a:off x="215284" y="2555354"/>
            <a:ext cx="1123950" cy="40180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Overall score for the dimension on a 10 point scale</a:t>
            </a:r>
            <a:endParaRPr lang="en-US" sz="2000" dirty="0"/>
          </a:p>
        </p:txBody>
      </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10</a:t>
            </a:fld>
            <a:endParaRPr lang="en-GB" dirty="0"/>
          </a:p>
        </p:txBody>
      </p:sp>
      <p:grpSp>
        <p:nvGrpSpPr>
          <p:cNvPr id="31" name="Group 30"/>
          <p:cNvGrpSpPr/>
          <p:nvPr/>
        </p:nvGrpSpPr>
        <p:grpSpPr>
          <a:xfrm>
            <a:off x="2916904" y="3443210"/>
            <a:ext cx="2683137" cy="861774"/>
            <a:chOff x="552548" y="3721953"/>
            <a:chExt cx="2683137" cy="861774"/>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33" name="TextBox 32"/>
            <p:cNvSpPr txBox="1"/>
            <p:nvPr/>
          </p:nvSpPr>
          <p:spPr>
            <a:xfrm>
              <a:off x="850954" y="3721953"/>
              <a:ext cx="2384731" cy="861774"/>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The score is determined by the individual’s performance, the difficulty of the test and the benchmark group used. Never compare scores using different tests or benchmark groups.</a:t>
              </a:r>
            </a:p>
          </p:txBody>
        </p:sp>
      </p:grpSp>
      <p:grpSp>
        <p:nvGrpSpPr>
          <p:cNvPr id="35" name="Group 34"/>
          <p:cNvGrpSpPr/>
          <p:nvPr/>
        </p:nvGrpSpPr>
        <p:grpSpPr>
          <a:xfrm>
            <a:off x="457201" y="3436111"/>
            <a:ext cx="2247635" cy="861774"/>
            <a:chOff x="5612771" y="2344471"/>
            <a:chExt cx="2247635" cy="861774"/>
          </a:xfrm>
        </p:grpSpPr>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37" name="TextBox 36"/>
            <p:cNvSpPr txBox="1"/>
            <p:nvPr/>
          </p:nvSpPr>
          <p:spPr>
            <a:xfrm>
              <a:off x="5916002" y="2344471"/>
              <a:ext cx="1944404" cy="861774"/>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Always link dimensions together to make sense of the full profile. Never use a single score to make a final talent decision.</a:t>
              </a:r>
            </a:p>
          </p:txBody>
        </p:sp>
      </p:grpSp>
      <p:sp>
        <p:nvSpPr>
          <p:cNvPr id="38" name="Line Callout 1 (Border and Accent Bar) 37"/>
          <p:cNvSpPr/>
          <p:nvPr/>
        </p:nvSpPr>
        <p:spPr>
          <a:xfrm>
            <a:off x="5912354" y="1168400"/>
            <a:ext cx="1016021" cy="3086100"/>
          </a:xfrm>
          <a:prstGeom prst="accentBorderCallout1">
            <a:avLst>
              <a:gd name="adj1" fmla="val 39842"/>
              <a:gd name="adj2" fmla="val -7708"/>
              <a:gd name="adj3" fmla="val 41163"/>
              <a:gd name="adj4" fmla="val -39234"/>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34" name="Rectangle 33"/>
          <p:cNvSpPr/>
          <p:nvPr/>
        </p:nvSpPr>
        <p:spPr>
          <a:xfrm>
            <a:off x="5899654" y="1119566"/>
            <a:ext cx="2514622" cy="3185418"/>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In this example, the individual has a very low or well below average score for working with diagrammatic information. However, he/she has a typical (or average) score when working with words and numbers.</a:t>
            </a:r>
          </a:p>
          <a:p>
            <a:pPr algn="l"/>
            <a:endParaRPr lang="en-US" sz="900" dirty="0">
              <a:solidFill>
                <a:srgbClr val="CACFD3">
                  <a:lumMod val="50000"/>
                </a:srgbClr>
              </a:solidFill>
              <a:latin typeface="Helvetica Neue" charset="0"/>
              <a:ea typeface="Helvetica Neue" charset="0"/>
              <a:cs typeface="Helvetica Neue" charset="0"/>
            </a:endParaRPr>
          </a:p>
          <a:p>
            <a:pPr lvl="0" algn="l"/>
            <a:r>
              <a:rPr lang="en-US" sz="900" dirty="0">
                <a:solidFill>
                  <a:srgbClr val="CACFD3">
                    <a:lumMod val="50000"/>
                  </a:srgbClr>
                </a:solidFill>
                <a:latin typeface="Helvetica Neue" charset="0"/>
                <a:ea typeface="Helvetica Neue" charset="0"/>
                <a:cs typeface="Helvetica Neue" charset="0"/>
              </a:rPr>
              <a:t>These scores suggest that he/she is much less likely than most to reach conclusions by applying general rules to existing problems. This skill is important for competencies like insightful problem solving and systematic thinking.</a:t>
            </a:r>
          </a:p>
          <a:p>
            <a:pPr algn="l"/>
            <a:endParaRPr lang="en-US" sz="900" dirty="0">
              <a:solidFill>
                <a:srgbClr val="CACFD3">
                  <a:lumMod val="50000"/>
                </a:srgbClr>
              </a:solidFill>
              <a:latin typeface="Helvetica Neue" charset="0"/>
              <a:ea typeface="Helvetica Neue" charset="0"/>
              <a:cs typeface="Helvetica Neue" charset="0"/>
            </a:endParaRPr>
          </a:p>
          <a:p>
            <a:pPr lvl="0" algn="l"/>
            <a:r>
              <a:rPr lang="en-US" sz="900" dirty="0">
                <a:solidFill>
                  <a:srgbClr val="CACFD3">
                    <a:lumMod val="50000"/>
                  </a:srgbClr>
                </a:solidFill>
                <a:latin typeface="Helvetica Neue" charset="0"/>
                <a:ea typeface="Helvetica Neue" charset="0"/>
                <a:cs typeface="Helvetica Neue" charset="0"/>
              </a:rPr>
              <a:t>In contracts, he/she should find it as easy as most to examine complex written information, document facts, make insightful presentations or accurate deductions from verbal written or spoken material. This skill is important for competencies like solving business problems; written communication and making presentations. </a:t>
            </a:r>
          </a:p>
        </p:txBody>
      </p:sp>
    </p:spTree>
    <p:extLst>
      <p:ext uri="{BB962C8B-B14F-4D97-AF65-F5344CB8AC3E}">
        <p14:creationId xmlns:p14="http://schemas.microsoft.com/office/powerpoint/2010/main" val="64968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Interpreting the </a:t>
            </a:r>
            <a:r>
              <a:rPr lang="en-US" b="1" dirty="0"/>
              <a:t>leadership stability </a:t>
            </a:r>
            <a:r>
              <a:rPr lang="en-US" dirty="0"/>
              <a:t>profile</a:t>
            </a:r>
            <a:endParaRPr lang="en-US" altLang="en-US" b="1" dirty="0"/>
          </a:p>
        </p:txBody>
      </p:sp>
      <p:sp>
        <p:nvSpPr>
          <p:cNvPr id="23" name="Rectangle 22"/>
          <p:cNvSpPr/>
          <p:nvPr/>
        </p:nvSpPr>
        <p:spPr>
          <a:xfrm>
            <a:off x="457200" y="1075433"/>
            <a:ext cx="7345679" cy="437327"/>
          </a:xfrm>
          <a:prstGeom prst="rect">
            <a:avLst/>
          </a:prstGeom>
        </p:spPr>
        <p:txBody>
          <a:bodyPr wrap="square">
            <a:noAutofit/>
          </a:bodyPr>
          <a:lstStyle/>
          <a:p>
            <a:pPr algn="l" eaLnBrk="0" hangingPunct="0"/>
            <a:r>
              <a:rPr lang="en-US" sz="1000" dirty="0">
                <a:latin typeface="Helvetica Neue" charset="0"/>
                <a:ea typeface="Helvetica Neue" charset="0"/>
                <a:cs typeface="Helvetica Neue" charset="0"/>
              </a:rPr>
              <a:t>In some cases, the report provides an overview of scores for the dimensions related to certain leadership challenges or possible over-played strengths. These are patterns of interpersonal behaviour that tend to appear when a person is overly tired, stressed, or bored. These behavioural patterns are not typical of leaders, but could negatively affect leadership style .</a:t>
            </a:r>
          </a:p>
          <a:p>
            <a:pPr algn="l" eaLnBrk="0" hangingPunct="0"/>
            <a:endParaRPr lang="en-US" sz="1000" dirty="0">
              <a:latin typeface="Helvetica Neue" charset="0"/>
              <a:ea typeface="Helvetica Neue" charset="0"/>
              <a:cs typeface="Helvetica Neue" charset="0"/>
            </a:endParaRPr>
          </a:p>
        </p:txBody>
      </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11</a:t>
            </a:fld>
            <a:endParaRPr lang="en-GB" dirty="0"/>
          </a:p>
        </p:txBody>
      </p:sp>
      <p:grpSp>
        <p:nvGrpSpPr>
          <p:cNvPr id="31" name="Group 30"/>
          <p:cNvGrpSpPr/>
          <p:nvPr/>
        </p:nvGrpSpPr>
        <p:grpSpPr>
          <a:xfrm>
            <a:off x="544286" y="3911478"/>
            <a:ext cx="3513908" cy="553998"/>
            <a:chOff x="552548" y="3721953"/>
            <a:chExt cx="3513908" cy="553998"/>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33" name="TextBox 32"/>
            <p:cNvSpPr txBox="1"/>
            <p:nvPr/>
          </p:nvSpPr>
          <p:spPr>
            <a:xfrm>
              <a:off x="850955" y="3721953"/>
              <a:ext cx="3215501"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Keep in mind that all people have risks in one or more of these areas. Leadership stability is only a risk if the individual has three or more high risk areas. </a:t>
              </a:r>
            </a:p>
          </p:txBody>
        </p:sp>
      </p:grpSp>
      <p:sp>
        <p:nvSpPr>
          <p:cNvPr id="38" name="Line Callout 1 (Border and Accent Bar) 37"/>
          <p:cNvSpPr/>
          <p:nvPr/>
        </p:nvSpPr>
        <p:spPr>
          <a:xfrm>
            <a:off x="5800427" y="1969211"/>
            <a:ext cx="1016021" cy="1613617"/>
          </a:xfrm>
          <a:prstGeom prst="accentBorderCallout1">
            <a:avLst>
              <a:gd name="adj1" fmla="val 50189"/>
              <a:gd name="adj2" fmla="val -8422"/>
              <a:gd name="adj3" fmla="val 55273"/>
              <a:gd name="adj4" fmla="val -46520"/>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34" name="Rectangle 33"/>
          <p:cNvSpPr/>
          <p:nvPr/>
        </p:nvSpPr>
        <p:spPr>
          <a:xfrm>
            <a:off x="5767367" y="1796166"/>
            <a:ext cx="2778423" cy="1942496"/>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Scores are grouped into two bands: High and Moderate risk areas. </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chemeClr val="bg2">
                    <a:lumMod val="50000"/>
                  </a:schemeClr>
                </a:solidFill>
                <a:latin typeface="Helvetica Neue" charset="0"/>
                <a:ea typeface="Helvetica Neue" charset="0"/>
                <a:cs typeface="Helvetica Neue" charset="0"/>
              </a:rPr>
              <a:t>Keep in mind that all people have risks in one or more of these areas. Leadership stability is only a risk if the individual has three or more high risk areas. </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rgbClr val="CACFD3">
                    <a:lumMod val="50000"/>
                  </a:srgbClr>
                </a:solidFill>
                <a:latin typeface="Helvetica Neue" charset="0"/>
                <a:ea typeface="Helvetica Neue" charset="0"/>
                <a:cs typeface="Helvetica Neue" charset="0"/>
              </a:rPr>
              <a:t>In this example, the individual is likely to become reserved or unconcerned about others when stressed. Others may therefore experience them as overly self-absorbed and uncommunicative.</a:t>
            </a:r>
          </a:p>
        </p:txBody>
      </p:sp>
      <p:grpSp>
        <p:nvGrpSpPr>
          <p:cNvPr id="12" name="Group 11"/>
          <p:cNvGrpSpPr/>
          <p:nvPr/>
        </p:nvGrpSpPr>
        <p:grpSpPr>
          <a:xfrm>
            <a:off x="4330685" y="3911478"/>
            <a:ext cx="4215105" cy="553998"/>
            <a:chOff x="552548" y="3721953"/>
            <a:chExt cx="4215105" cy="553998"/>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14" name="TextBox 13"/>
            <p:cNvSpPr txBox="1"/>
            <p:nvPr/>
          </p:nvSpPr>
          <p:spPr>
            <a:xfrm>
              <a:off x="850955" y="3721953"/>
              <a:ext cx="3916698"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Risk areas are only likely if the person is overly tired, stressed, or bored. The likelihood of derailment is therefore linked to the individual’s capability to deal with stress or level of resilience.</a:t>
              </a:r>
            </a:p>
          </p:txBody>
        </p:sp>
      </p:grpSp>
      <p:pic>
        <p:nvPicPr>
          <p:cNvPr id="4" name="Picture 3">
            <a:extLst>
              <a:ext uri="{FF2B5EF4-FFF2-40B4-BE49-F238E27FC236}">
                <a16:creationId xmlns:a16="http://schemas.microsoft.com/office/drawing/2014/main" id="{BBA00845-06CB-F942-BF81-ECDB4AFE5132}"/>
              </a:ext>
            </a:extLst>
          </p:cNvPr>
          <p:cNvPicPr>
            <a:picLocks noChangeAspect="1"/>
          </p:cNvPicPr>
          <p:nvPr/>
        </p:nvPicPr>
        <p:blipFill>
          <a:blip r:embed="rId4"/>
          <a:stretch>
            <a:fillRect/>
          </a:stretch>
        </p:blipFill>
        <p:spPr>
          <a:xfrm>
            <a:off x="807086" y="1796166"/>
            <a:ext cx="4515381" cy="1687263"/>
          </a:xfrm>
          <a:prstGeom prst="rect">
            <a:avLst/>
          </a:prstGeom>
          <a:ln>
            <a:solidFill>
              <a:schemeClr val="bg2">
                <a:lumMod val="90000"/>
              </a:schemeClr>
            </a:solidFill>
          </a:ln>
        </p:spPr>
      </p:pic>
    </p:spTree>
    <p:extLst>
      <p:ext uri="{BB962C8B-B14F-4D97-AF65-F5344CB8AC3E}">
        <p14:creationId xmlns:p14="http://schemas.microsoft.com/office/powerpoint/2010/main" val="91272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0032"/>
            <a:ext cx="7824788" cy="701278"/>
          </a:xfrm>
        </p:spPr>
        <p:txBody>
          <a:bodyPr>
            <a:noAutofit/>
          </a:bodyPr>
          <a:lstStyle/>
          <a:p>
            <a:r>
              <a:rPr lang="en-US"/>
              <a:t>Interpreting the </a:t>
            </a:r>
            <a:r>
              <a:rPr lang="en-ZA" b="1"/>
              <a:t>Emotional Intelligence </a:t>
            </a:r>
            <a:r>
              <a:rPr lang="en-US"/>
              <a:t>profile</a:t>
            </a:r>
            <a:endParaRPr lang="en-US" altLang="en-US" b="1"/>
          </a:p>
        </p:txBody>
      </p:sp>
      <p:sp>
        <p:nvSpPr>
          <p:cNvPr id="23" name="Rectangle 22"/>
          <p:cNvSpPr/>
          <p:nvPr/>
        </p:nvSpPr>
        <p:spPr>
          <a:xfrm>
            <a:off x="457200" y="1075433"/>
            <a:ext cx="7345679" cy="564899"/>
          </a:xfrm>
          <a:prstGeom prst="rect">
            <a:avLst/>
          </a:prstGeom>
        </p:spPr>
        <p:txBody>
          <a:bodyPr wrap="square">
            <a:noAutofit/>
          </a:bodyPr>
          <a:lstStyle/>
          <a:p>
            <a:pPr algn="l" eaLnBrk="0" hangingPunct="0"/>
            <a:r>
              <a:rPr lang="en-US" sz="1000" dirty="0">
                <a:latin typeface="Helvetica Neue" charset="0"/>
                <a:ea typeface="Helvetica Neue" charset="0"/>
                <a:cs typeface="Helvetica Neue" charset="0"/>
              </a:rPr>
              <a:t>In some cases, the report provides an overview of scores for the sections and dimensions related to Emotional Intelligence. More emotionally intelligent people are generally better at displaying behaviour that allows them to effectively deal with change. The profile provides an indication of potential for emotional intelligence.</a:t>
            </a:r>
          </a:p>
        </p:txBody>
      </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12</a:t>
            </a:fld>
            <a:endParaRPr lang="en-GB"/>
          </a:p>
        </p:txBody>
      </p:sp>
      <p:sp>
        <p:nvSpPr>
          <p:cNvPr id="17" name="Line Callout 1 (Border and Accent Bar) 16">
            <a:extLst>
              <a:ext uri="{FF2B5EF4-FFF2-40B4-BE49-F238E27FC236}">
                <a16:creationId xmlns:a16="http://schemas.microsoft.com/office/drawing/2014/main" id="{45D2715C-38BE-1F46-967C-D6810F7ED701}"/>
              </a:ext>
            </a:extLst>
          </p:cNvPr>
          <p:cNvSpPr/>
          <p:nvPr/>
        </p:nvSpPr>
        <p:spPr>
          <a:xfrm flipH="1">
            <a:off x="1408861" y="1928165"/>
            <a:ext cx="590720" cy="260566"/>
          </a:xfrm>
          <a:prstGeom prst="accentBorderCallout1">
            <a:avLst>
              <a:gd name="adj1" fmla="val 18750"/>
              <a:gd name="adj2" fmla="val -8333"/>
              <a:gd name="adj3" fmla="val 38031"/>
              <a:gd name="adj4" fmla="val -44387"/>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a:solidFill>
                <a:schemeClr val="bg2">
                  <a:lumMod val="50000"/>
                </a:schemeClr>
              </a:solidFill>
              <a:latin typeface="Helvetica Neue" charset="0"/>
              <a:ea typeface="Helvetica Neue" charset="0"/>
              <a:cs typeface="Helvetica Neue" charset="0"/>
            </a:endParaRPr>
          </a:p>
        </p:txBody>
      </p:sp>
      <p:sp>
        <p:nvSpPr>
          <p:cNvPr id="18" name="Rectangle 17">
            <a:extLst>
              <a:ext uri="{FF2B5EF4-FFF2-40B4-BE49-F238E27FC236}">
                <a16:creationId xmlns:a16="http://schemas.microsoft.com/office/drawing/2014/main" id="{90E45763-16BB-0B40-8248-DF7BC0D9B0C9}"/>
              </a:ext>
            </a:extLst>
          </p:cNvPr>
          <p:cNvSpPr/>
          <p:nvPr/>
        </p:nvSpPr>
        <p:spPr>
          <a:xfrm>
            <a:off x="1066800" y="1814794"/>
            <a:ext cx="940873" cy="39933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Elements of emotional intelligence</a:t>
            </a:r>
            <a:endParaRPr lang="en-US" sz="2000" dirty="0"/>
          </a:p>
        </p:txBody>
      </p:sp>
      <p:sp>
        <p:nvSpPr>
          <p:cNvPr id="19" name="Line Callout 1 (Border and Accent Bar) 18">
            <a:extLst>
              <a:ext uri="{FF2B5EF4-FFF2-40B4-BE49-F238E27FC236}">
                <a16:creationId xmlns:a16="http://schemas.microsoft.com/office/drawing/2014/main" id="{6F7152D0-22D4-1141-945A-3E315E6BF171}"/>
              </a:ext>
            </a:extLst>
          </p:cNvPr>
          <p:cNvSpPr/>
          <p:nvPr/>
        </p:nvSpPr>
        <p:spPr>
          <a:xfrm flipH="1">
            <a:off x="1408860" y="3183774"/>
            <a:ext cx="609387" cy="265145"/>
          </a:xfrm>
          <a:prstGeom prst="accentBorderCallout1">
            <a:avLst>
              <a:gd name="adj1" fmla="val 18750"/>
              <a:gd name="adj2" fmla="val -8333"/>
              <a:gd name="adj3" fmla="val 35277"/>
              <a:gd name="adj4" fmla="val -46442"/>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a:solidFill>
                <a:schemeClr val="bg2">
                  <a:lumMod val="50000"/>
                </a:schemeClr>
              </a:solidFill>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19E42E37-9153-754E-AA73-68C939055DE4}"/>
              </a:ext>
            </a:extLst>
          </p:cNvPr>
          <p:cNvSpPr/>
          <p:nvPr/>
        </p:nvSpPr>
        <p:spPr>
          <a:xfrm>
            <a:off x="656554" y="3142209"/>
            <a:ext cx="1370550" cy="348274"/>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Dimension descriptors</a:t>
            </a:r>
            <a:endParaRPr lang="en-US" sz="2000" dirty="0"/>
          </a:p>
        </p:txBody>
      </p:sp>
      <p:pic>
        <p:nvPicPr>
          <p:cNvPr id="6" name="Picture 5">
            <a:extLst>
              <a:ext uri="{FF2B5EF4-FFF2-40B4-BE49-F238E27FC236}">
                <a16:creationId xmlns:a16="http://schemas.microsoft.com/office/drawing/2014/main" id="{7E46BE2D-3366-1A4B-964A-026DC07A964B}"/>
              </a:ext>
            </a:extLst>
          </p:cNvPr>
          <p:cNvPicPr>
            <a:picLocks noChangeAspect="1"/>
          </p:cNvPicPr>
          <p:nvPr/>
        </p:nvPicPr>
        <p:blipFill>
          <a:blip r:embed="rId3"/>
          <a:stretch>
            <a:fillRect/>
          </a:stretch>
        </p:blipFill>
        <p:spPr>
          <a:xfrm>
            <a:off x="2331465" y="1767657"/>
            <a:ext cx="4844777" cy="1882542"/>
          </a:xfrm>
          <a:prstGeom prst="rect">
            <a:avLst/>
          </a:prstGeom>
          <a:ln>
            <a:solidFill>
              <a:schemeClr val="bg2">
                <a:lumMod val="90000"/>
              </a:schemeClr>
            </a:solidFill>
          </a:ln>
        </p:spPr>
      </p:pic>
      <p:sp>
        <p:nvSpPr>
          <p:cNvPr id="25" name="Line Callout 1 (Border and Accent Bar) 24">
            <a:extLst>
              <a:ext uri="{FF2B5EF4-FFF2-40B4-BE49-F238E27FC236}">
                <a16:creationId xmlns:a16="http://schemas.microsoft.com/office/drawing/2014/main" id="{4F4B87A2-2E50-7C43-A4BB-CB2C589B71EC}"/>
              </a:ext>
            </a:extLst>
          </p:cNvPr>
          <p:cNvSpPr/>
          <p:nvPr/>
        </p:nvSpPr>
        <p:spPr>
          <a:xfrm flipH="1">
            <a:off x="1428292" y="2377269"/>
            <a:ext cx="590720" cy="260566"/>
          </a:xfrm>
          <a:prstGeom prst="accentBorderCallout1">
            <a:avLst>
              <a:gd name="adj1" fmla="val 18750"/>
              <a:gd name="adj2" fmla="val -8333"/>
              <a:gd name="adj3" fmla="val -50366"/>
              <a:gd name="adj4" fmla="val -557171"/>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a:solidFill>
                <a:schemeClr val="bg2">
                  <a:lumMod val="50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0DBE5B8B-8C32-B843-B6E4-EA7B0A5F7662}"/>
              </a:ext>
            </a:extLst>
          </p:cNvPr>
          <p:cNvSpPr/>
          <p:nvPr/>
        </p:nvSpPr>
        <p:spPr>
          <a:xfrm>
            <a:off x="1066800" y="2363193"/>
            <a:ext cx="960304" cy="2995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Score on a 10 point scale</a:t>
            </a:r>
            <a:endParaRPr lang="en-US" sz="2000" dirty="0"/>
          </a:p>
        </p:txBody>
      </p:sp>
      <p:grpSp>
        <p:nvGrpSpPr>
          <p:cNvPr id="21" name="Group 20">
            <a:extLst>
              <a:ext uri="{FF2B5EF4-FFF2-40B4-BE49-F238E27FC236}">
                <a16:creationId xmlns:a16="http://schemas.microsoft.com/office/drawing/2014/main" id="{66944DF5-76AF-E04B-AD7F-994DB1DA16CD}"/>
              </a:ext>
            </a:extLst>
          </p:cNvPr>
          <p:cNvGrpSpPr/>
          <p:nvPr/>
        </p:nvGrpSpPr>
        <p:grpSpPr>
          <a:xfrm>
            <a:off x="4753853" y="3910110"/>
            <a:ext cx="2958269" cy="553998"/>
            <a:chOff x="552548" y="3721953"/>
            <a:chExt cx="2958269" cy="553998"/>
          </a:xfrm>
        </p:grpSpPr>
        <p:pic>
          <p:nvPicPr>
            <p:cNvPr id="22" name="Picture 21">
              <a:extLst>
                <a:ext uri="{FF2B5EF4-FFF2-40B4-BE49-F238E27FC236}">
                  <a16:creationId xmlns:a16="http://schemas.microsoft.com/office/drawing/2014/main" id="{C092720B-9706-1748-954F-01A9809D0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24" name="TextBox 23">
              <a:extLst>
                <a:ext uri="{FF2B5EF4-FFF2-40B4-BE49-F238E27FC236}">
                  <a16:creationId xmlns:a16="http://schemas.microsoft.com/office/drawing/2014/main" id="{ACA59F72-4470-E740-A5F9-BEA35317A790}"/>
                </a:ext>
              </a:extLst>
            </p:cNvPr>
            <p:cNvSpPr txBox="1"/>
            <p:nvPr/>
          </p:nvSpPr>
          <p:spPr>
            <a:xfrm>
              <a:off x="850955" y="3721953"/>
              <a:ext cx="2659862"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Keep in mind that emotional intelligence is often context dependent. Explore the context and don’t over-interpret scores.</a:t>
              </a:r>
            </a:p>
          </p:txBody>
        </p:sp>
      </p:grpSp>
      <p:grpSp>
        <p:nvGrpSpPr>
          <p:cNvPr id="27" name="Group 26">
            <a:extLst>
              <a:ext uri="{FF2B5EF4-FFF2-40B4-BE49-F238E27FC236}">
                <a16:creationId xmlns:a16="http://schemas.microsoft.com/office/drawing/2014/main" id="{760859D7-EC37-5547-9E12-6858145DD169}"/>
              </a:ext>
            </a:extLst>
          </p:cNvPr>
          <p:cNvGrpSpPr/>
          <p:nvPr/>
        </p:nvGrpSpPr>
        <p:grpSpPr>
          <a:xfrm>
            <a:off x="2140587" y="3919671"/>
            <a:ext cx="2313966" cy="553998"/>
            <a:chOff x="5612771" y="2848365"/>
            <a:chExt cx="2097293" cy="553998"/>
          </a:xfrm>
        </p:grpSpPr>
        <p:pic>
          <p:nvPicPr>
            <p:cNvPr id="28" name="Picture 27">
              <a:extLst>
                <a:ext uri="{FF2B5EF4-FFF2-40B4-BE49-F238E27FC236}">
                  <a16:creationId xmlns:a16="http://schemas.microsoft.com/office/drawing/2014/main" id="{6924B01F-8233-AA45-95D5-481BB1AE6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29" name="TextBox 28">
              <a:extLst>
                <a:ext uri="{FF2B5EF4-FFF2-40B4-BE49-F238E27FC236}">
                  <a16:creationId xmlns:a16="http://schemas.microsoft.com/office/drawing/2014/main" id="{2CB559CA-FD85-D745-9F23-75C1407EDF95}"/>
                </a:ext>
              </a:extLst>
            </p:cNvPr>
            <p:cNvSpPr txBox="1"/>
            <p:nvPr/>
          </p:nvSpPr>
          <p:spPr>
            <a:xfrm>
              <a:off x="5916003" y="2848365"/>
              <a:ext cx="1794061"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Try to link themes from the overall behavioural profile to scores in this profile.</a:t>
              </a:r>
            </a:p>
          </p:txBody>
        </p:sp>
      </p:grpSp>
    </p:spTree>
    <p:extLst>
      <p:ext uri="{BB962C8B-B14F-4D97-AF65-F5344CB8AC3E}">
        <p14:creationId xmlns:p14="http://schemas.microsoft.com/office/powerpoint/2010/main" val="381141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Interpreting the </a:t>
            </a:r>
            <a:r>
              <a:rPr lang="en-ZA" b="1" dirty="0"/>
              <a:t>Growth Potential </a:t>
            </a:r>
            <a:r>
              <a:rPr lang="en-US" dirty="0"/>
              <a:t>profile</a:t>
            </a:r>
            <a:endParaRPr lang="en-US" altLang="en-US" b="1" dirty="0"/>
          </a:p>
        </p:txBody>
      </p:sp>
      <p:sp>
        <p:nvSpPr>
          <p:cNvPr id="23" name="Rectangle 22"/>
          <p:cNvSpPr/>
          <p:nvPr/>
        </p:nvSpPr>
        <p:spPr>
          <a:xfrm>
            <a:off x="515390" y="926999"/>
            <a:ext cx="7345679" cy="564899"/>
          </a:xfrm>
          <a:prstGeom prst="rect">
            <a:avLst/>
          </a:prstGeom>
        </p:spPr>
        <p:txBody>
          <a:bodyPr wrap="square">
            <a:noAutofit/>
          </a:bodyPr>
          <a:lstStyle/>
          <a:p>
            <a:pPr algn="l" eaLnBrk="0" hangingPunct="0"/>
            <a:r>
              <a:rPr lang="en-ZA" sz="1000" dirty="0">
                <a:latin typeface="Helvetica Neue" charset="0"/>
                <a:ea typeface="Helvetica Neue" charset="0"/>
                <a:cs typeface="Helvetica Neue" charset="0"/>
              </a:rPr>
              <a:t>The degree to which an individual is likely to improve critical skills and knowledge over time and thus display potential for growth and development in the organisational context. </a:t>
            </a:r>
            <a:r>
              <a:rPr lang="en-US" sz="1000" dirty="0">
                <a:latin typeface="Helvetica Neue" charset="0"/>
                <a:ea typeface="Helvetica Neue" charset="0"/>
                <a:cs typeface="Helvetica Neue" charset="0"/>
              </a:rPr>
              <a:t>The profile provides more information on the various factors that may impact the capability of an individual to grow, learn and develop into the future. This capability is affected by an openness to learn (growth orientation) and reasoning ability or aptitude.</a:t>
            </a:r>
          </a:p>
        </p:txBody>
      </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13</a:t>
            </a:fld>
            <a:endParaRPr lang="en-GB"/>
          </a:p>
        </p:txBody>
      </p:sp>
      <p:sp>
        <p:nvSpPr>
          <p:cNvPr id="17" name="Line Callout 1 (Border and Accent Bar) 16">
            <a:extLst>
              <a:ext uri="{FF2B5EF4-FFF2-40B4-BE49-F238E27FC236}">
                <a16:creationId xmlns:a16="http://schemas.microsoft.com/office/drawing/2014/main" id="{45D2715C-38BE-1F46-967C-D6810F7ED701}"/>
              </a:ext>
            </a:extLst>
          </p:cNvPr>
          <p:cNvSpPr/>
          <p:nvPr/>
        </p:nvSpPr>
        <p:spPr>
          <a:xfrm flipH="1">
            <a:off x="1117911" y="2168864"/>
            <a:ext cx="590720" cy="198793"/>
          </a:xfrm>
          <a:prstGeom prst="accentBorderCallout1">
            <a:avLst>
              <a:gd name="adj1" fmla="val 18750"/>
              <a:gd name="adj2" fmla="val -8333"/>
              <a:gd name="adj3" fmla="val 76339"/>
              <a:gd name="adj4" fmla="val -38083"/>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a:solidFill>
                <a:schemeClr val="bg2">
                  <a:lumMod val="50000"/>
                </a:schemeClr>
              </a:solidFill>
              <a:latin typeface="Helvetica Neue" charset="0"/>
              <a:ea typeface="Helvetica Neue" charset="0"/>
              <a:cs typeface="Helvetica Neue" charset="0"/>
            </a:endParaRPr>
          </a:p>
        </p:txBody>
      </p:sp>
      <p:sp>
        <p:nvSpPr>
          <p:cNvPr id="18" name="Rectangle 17">
            <a:extLst>
              <a:ext uri="{FF2B5EF4-FFF2-40B4-BE49-F238E27FC236}">
                <a16:creationId xmlns:a16="http://schemas.microsoft.com/office/drawing/2014/main" id="{90E45763-16BB-0B40-8248-DF7BC0D9B0C9}"/>
              </a:ext>
            </a:extLst>
          </p:cNvPr>
          <p:cNvSpPr/>
          <p:nvPr/>
        </p:nvSpPr>
        <p:spPr>
          <a:xfrm>
            <a:off x="814647" y="2103122"/>
            <a:ext cx="902076" cy="321012"/>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Behavioural preferences </a:t>
            </a:r>
            <a:endParaRPr lang="en-US" sz="2000" dirty="0"/>
          </a:p>
        </p:txBody>
      </p:sp>
      <p:sp>
        <p:nvSpPr>
          <p:cNvPr id="25" name="Line Callout 1 (Border and Accent Bar) 24">
            <a:extLst>
              <a:ext uri="{FF2B5EF4-FFF2-40B4-BE49-F238E27FC236}">
                <a16:creationId xmlns:a16="http://schemas.microsoft.com/office/drawing/2014/main" id="{4F4B87A2-2E50-7C43-A4BB-CB2C589B71EC}"/>
              </a:ext>
            </a:extLst>
          </p:cNvPr>
          <p:cNvSpPr/>
          <p:nvPr/>
        </p:nvSpPr>
        <p:spPr>
          <a:xfrm flipH="1">
            <a:off x="1117911" y="3898669"/>
            <a:ext cx="590720" cy="263756"/>
          </a:xfrm>
          <a:prstGeom prst="accentBorderCallout1">
            <a:avLst>
              <a:gd name="adj1" fmla="val 18750"/>
              <a:gd name="adj2" fmla="val -8333"/>
              <a:gd name="adj3" fmla="val 50169"/>
              <a:gd name="adj4" fmla="val -36471"/>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a:solidFill>
                <a:schemeClr val="bg2">
                  <a:lumMod val="50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0DBE5B8B-8C32-B843-B6E4-EA7B0A5F7662}"/>
              </a:ext>
            </a:extLst>
          </p:cNvPr>
          <p:cNvSpPr/>
          <p:nvPr/>
        </p:nvSpPr>
        <p:spPr>
          <a:xfrm>
            <a:off x="756419" y="3840481"/>
            <a:ext cx="960304" cy="355196"/>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Reasoning ability</a:t>
            </a:r>
            <a:endParaRPr lang="en-US" sz="2000" dirty="0"/>
          </a:p>
        </p:txBody>
      </p:sp>
      <p:grpSp>
        <p:nvGrpSpPr>
          <p:cNvPr id="10" name="Group 9">
            <a:extLst>
              <a:ext uri="{FF2B5EF4-FFF2-40B4-BE49-F238E27FC236}">
                <a16:creationId xmlns:a16="http://schemas.microsoft.com/office/drawing/2014/main" id="{96970DD6-1A9B-4540-9E14-BC2C4684768B}"/>
              </a:ext>
            </a:extLst>
          </p:cNvPr>
          <p:cNvGrpSpPr/>
          <p:nvPr/>
        </p:nvGrpSpPr>
        <p:grpSpPr>
          <a:xfrm>
            <a:off x="2044970" y="1761903"/>
            <a:ext cx="4427726" cy="2595579"/>
            <a:chOff x="2319290" y="1628277"/>
            <a:chExt cx="4754842" cy="2770772"/>
          </a:xfrm>
        </p:grpSpPr>
        <p:pic>
          <p:nvPicPr>
            <p:cNvPr id="4" name="Picture 3">
              <a:extLst>
                <a:ext uri="{FF2B5EF4-FFF2-40B4-BE49-F238E27FC236}">
                  <a16:creationId xmlns:a16="http://schemas.microsoft.com/office/drawing/2014/main" id="{609485C2-2D16-3448-816C-BD075F6893EA}"/>
                </a:ext>
              </a:extLst>
            </p:cNvPr>
            <p:cNvPicPr>
              <a:picLocks noChangeAspect="1"/>
            </p:cNvPicPr>
            <p:nvPr/>
          </p:nvPicPr>
          <p:blipFill>
            <a:blip r:embed="rId3"/>
            <a:stretch>
              <a:fillRect/>
            </a:stretch>
          </p:blipFill>
          <p:spPr>
            <a:xfrm>
              <a:off x="2319290" y="1628277"/>
              <a:ext cx="4754842" cy="1656665"/>
            </a:xfrm>
            <a:prstGeom prst="rect">
              <a:avLst/>
            </a:prstGeom>
          </p:spPr>
        </p:pic>
        <p:pic>
          <p:nvPicPr>
            <p:cNvPr id="9" name="Picture 8">
              <a:extLst>
                <a:ext uri="{FF2B5EF4-FFF2-40B4-BE49-F238E27FC236}">
                  <a16:creationId xmlns:a16="http://schemas.microsoft.com/office/drawing/2014/main" id="{BC281319-0E0D-8441-BB93-678A690CE0F3}"/>
                </a:ext>
              </a:extLst>
            </p:cNvPr>
            <p:cNvPicPr>
              <a:picLocks noChangeAspect="1"/>
            </p:cNvPicPr>
            <p:nvPr/>
          </p:nvPicPr>
          <p:blipFill>
            <a:blip r:embed="rId4"/>
            <a:stretch>
              <a:fillRect/>
            </a:stretch>
          </p:blipFill>
          <p:spPr>
            <a:xfrm>
              <a:off x="2344227" y="3243758"/>
              <a:ext cx="4704967" cy="1155291"/>
            </a:xfrm>
            <a:prstGeom prst="rect">
              <a:avLst/>
            </a:prstGeom>
          </p:spPr>
        </p:pic>
      </p:grpSp>
      <p:sp>
        <p:nvSpPr>
          <p:cNvPr id="12" name="TextBox 11">
            <a:extLst>
              <a:ext uri="{FF2B5EF4-FFF2-40B4-BE49-F238E27FC236}">
                <a16:creationId xmlns:a16="http://schemas.microsoft.com/office/drawing/2014/main" id="{BF7997CD-EFB8-7D4C-84C0-AA9B95A3C158}"/>
              </a:ext>
            </a:extLst>
          </p:cNvPr>
          <p:cNvSpPr txBox="1"/>
          <p:nvPr/>
        </p:nvSpPr>
        <p:spPr>
          <a:xfrm>
            <a:off x="1978429" y="1761904"/>
            <a:ext cx="4494267" cy="2595579"/>
          </a:xfrm>
          <a:prstGeom prst="rect">
            <a:avLst/>
          </a:prstGeom>
          <a:noFill/>
          <a:ln>
            <a:solidFill>
              <a:schemeClr val="bg2">
                <a:lumMod val="90000"/>
              </a:schemeClr>
            </a:solidFill>
          </a:ln>
        </p:spPr>
        <p:txBody>
          <a:bodyPr wrap="square" rtlCol="0">
            <a:spAutoFit/>
          </a:bodyPr>
          <a:lstStyle/>
          <a:p>
            <a:endParaRPr lang="en-US" dirty="0"/>
          </a:p>
        </p:txBody>
      </p:sp>
      <p:sp>
        <p:nvSpPr>
          <p:cNvPr id="19" name="Line Callout 1 (Border and Accent Bar) 18">
            <a:extLst>
              <a:ext uri="{FF2B5EF4-FFF2-40B4-BE49-F238E27FC236}">
                <a16:creationId xmlns:a16="http://schemas.microsoft.com/office/drawing/2014/main" id="{0877AF76-DB48-A94E-8E37-487B94627EE2}"/>
              </a:ext>
            </a:extLst>
          </p:cNvPr>
          <p:cNvSpPr/>
          <p:nvPr/>
        </p:nvSpPr>
        <p:spPr>
          <a:xfrm>
            <a:off x="6759341" y="3313819"/>
            <a:ext cx="2201779" cy="759417"/>
          </a:xfrm>
          <a:prstGeom prst="accentBorderCallout1">
            <a:avLst>
              <a:gd name="adj1" fmla="val 39842"/>
              <a:gd name="adj2" fmla="val -7708"/>
              <a:gd name="adj3" fmla="val 71877"/>
              <a:gd name="adj4" fmla="val -22756"/>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721FF7FA-DB54-A846-A2C1-9938E4EF9904}"/>
              </a:ext>
            </a:extLst>
          </p:cNvPr>
          <p:cNvSpPr/>
          <p:nvPr/>
        </p:nvSpPr>
        <p:spPr>
          <a:xfrm>
            <a:off x="6705164" y="3275239"/>
            <a:ext cx="2276593" cy="887186"/>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ZA" sz="900" dirty="0">
                <a:solidFill>
                  <a:srgbClr val="CACFD3">
                    <a:lumMod val="50000"/>
                  </a:srgbClr>
                </a:solidFill>
                <a:latin typeface="Helvetica Neue" charset="0"/>
                <a:ea typeface="Helvetica Neue" charset="0"/>
                <a:cs typeface="Helvetica Neue" charset="0"/>
              </a:rPr>
              <a:t>Scores in this area relates to the individual’s capability to learn or work with information in different forms. Individuals with higher scores are more likely to find it easy to quickly work with information and learn faster</a:t>
            </a:r>
            <a:r>
              <a:rPr lang="en-ZA" sz="1000" dirty="0">
                <a:solidFill>
                  <a:schemeClr val="tx1"/>
                </a:solidFill>
                <a:latin typeface="Helvetica Neue" charset="0"/>
                <a:ea typeface="Helvetica Neue" charset="0"/>
                <a:cs typeface="Helvetica Neue" charset="0"/>
              </a:rPr>
              <a:t>. </a:t>
            </a:r>
          </a:p>
        </p:txBody>
      </p:sp>
      <p:sp>
        <p:nvSpPr>
          <p:cNvPr id="21" name="Line Callout 1 (Border and Accent Bar) 20">
            <a:extLst>
              <a:ext uri="{FF2B5EF4-FFF2-40B4-BE49-F238E27FC236}">
                <a16:creationId xmlns:a16="http://schemas.microsoft.com/office/drawing/2014/main" id="{68CC2A5C-9584-D841-BAA4-D4D25523337E}"/>
              </a:ext>
            </a:extLst>
          </p:cNvPr>
          <p:cNvSpPr/>
          <p:nvPr/>
        </p:nvSpPr>
        <p:spPr>
          <a:xfrm>
            <a:off x="6814323" y="1628277"/>
            <a:ext cx="2084471" cy="1085368"/>
          </a:xfrm>
          <a:prstGeom prst="accentBorderCallout1">
            <a:avLst>
              <a:gd name="adj1" fmla="val 39842"/>
              <a:gd name="adj2" fmla="val -7708"/>
              <a:gd name="adj3" fmla="val 71877"/>
              <a:gd name="adj4" fmla="val -22756"/>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FAA35EE7-5ABA-E949-A9BC-6BC1DD7ACBEA}"/>
              </a:ext>
            </a:extLst>
          </p:cNvPr>
          <p:cNvSpPr/>
          <p:nvPr/>
        </p:nvSpPr>
        <p:spPr>
          <a:xfrm>
            <a:off x="6736915" y="1619952"/>
            <a:ext cx="2224205" cy="1204173"/>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ZA" sz="900" dirty="0">
                <a:solidFill>
                  <a:srgbClr val="CACFD3">
                    <a:lumMod val="50000"/>
                  </a:srgbClr>
                </a:solidFill>
                <a:latin typeface="Helvetica Neue" charset="0"/>
                <a:ea typeface="Helvetica Neue" charset="0"/>
                <a:cs typeface="Helvetica Neue" charset="0"/>
              </a:rPr>
              <a:t>Growth Orientation relates to the individual’s willingness and openness to learning. Individuals with higher scores are more likely to seek and accept new learning opportunities, grasp things quickly, invite feedback about their own performance and approach new challenges positively</a:t>
            </a:r>
          </a:p>
        </p:txBody>
      </p:sp>
    </p:spTree>
    <p:extLst>
      <p:ext uri="{BB962C8B-B14F-4D97-AF65-F5344CB8AC3E}">
        <p14:creationId xmlns:p14="http://schemas.microsoft.com/office/powerpoint/2010/main" val="339269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304" y="1983517"/>
            <a:ext cx="3729654" cy="1185752"/>
          </a:xfrm>
          <a:prstGeom prst="rect">
            <a:avLst/>
          </a:prstGeom>
          <a:ln>
            <a:solidFill>
              <a:schemeClr val="bg2"/>
            </a:solidFill>
          </a:ln>
        </p:spPr>
      </p:pic>
      <p:sp>
        <p:nvSpPr>
          <p:cNvPr id="2" name="Title 1"/>
          <p:cNvSpPr>
            <a:spLocks noGrp="1"/>
          </p:cNvSpPr>
          <p:nvPr>
            <p:ph type="title"/>
          </p:nvPr>
        </p:nvSpPr>
        <p:spPr/>
        <p:txBody>
          <a:bodyPr/>
          <a:lstStyle/>
          <a:p>
            <a:r>
              <a:rPr lang="en-US" dirty="0"/>
              <a:t>Interpreting the </a:t>
            </a:r>
            <a:r>
              <a:rPr lang="en-US" b="1" dirty="0"/>
              <a:t>dependability risk profile</a:t>
            </a:r>
          </a:p>
        </p:txBody>
      </p:sp>
      <p:sp>
        <p:nvSpPr>
          <p:cNvPr id="4" name="Slide Number Placeholder 3"/>
          <p:cNvSpPr>
            <a:spLocks noGrp="1"/>
          </p:cNvSpPr>
          <p:nvPr>
            <p:ph type="sldNum" sz="quarter" idx="11"/>
          </p:nvPr>
        </p:nvSpPr>
        <p:spPr/>
        <p:txBody>
          <a:bodyPr/>
          <a:lstStyle/>
          <a:p>
            <a:pPr>
              <a:defRPr/>
            </a:pPr>
            <a:r>
              <a:rPr lang="en-GB"/>
              <a:t>PAGE </a:t>
            </a:r>
            <a:fld id="{CA0E158F-36BB-4448-BD17-99892819D07B}" type="slidenum">
              <a:rPr lang="en-GB" smtClean="0"/>
              <a:pPr>
                <a:defRPr/>
              </a:pPr>
              <a:t>14</a:t>
            </a:fld>
            <a:endParaRPr lang="en-GB" dirty="0"/>
          </a:p>
        </p:txBody>
      </p:sp>
      <p:grpSp>
        <p:nvGrpSpPr>
          <p:cNvPr id="7" name="Group 6"/>
          <p:cNvGrpSpPr/>
          <p:nvPr/>
        </p:nvGrpSpPr>
        <p:grpSpPr>
          <a:xfrm>
            <a:off x="6170308" y="3770550"/>
            <a:ext cx="2277062" cy="707886"/>
            <a:chOff x="552548" y="3721953"/>
            <a:chExt cx="2277062" cy="70788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9" name="TextBox 8"/>
            <p:cNvSpPr txBox="1"/>
            <p:nvPr/>
          </p:nvSpPr>
          <p:spPr>
            <a:xfrm>
              <a:off x="850954" y="3721953"/>
              <a:ext cx="1978656" cy="707886"/>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Remember to always keep the requirements of the role in mind when considering the implications of scores.</a:t>
              </a:r>
            </a:p>
          </p:txBody>
        </p:sp>
      </p:grpSp>
      <p:grpSp>
        <p:nvGrpSpPr>
          <p:cNvPr id="11" name="Group 10"/>
          <p:cNvGrpSpPr/>
          <p:nvPr/>
        </p:nvGrpSpPr>
        <p:grpSpPr>
          <a:xfrm>
            <a:off x="3563049" y="3763471"/>
            <a:ext cx="2328356" cy="707886"/>
            <a:chOff x="5612771" y="2344471"/>
            <a:chExt cx="2328356" cy="707886"/>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15" name="TextBox 14"/>
            <p:cNvSpPr txBox="1"/>
            <p:nvPr/>
          </p:nvSpPr>
          <p:spPr>
            <a:xfrm>
              <a:off x="5916001" y="2344471"/>
              <a:ext cx="2025126" cy="707886"/>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Always link dimensions together to make sense of the full profile. Never use a single score to make a final talent decision.</a:t>
              </a:r>
            </a:p>
          </p:txBody>
        </p:sp>
      </p:grpSp>
      <p:sp>
        <p:nvSpPr>
          <p:cNvPr id="16" name="Rectangle 15"/>
          <p:cNvSpPr/>
          <p:nvPr/>
        </p:nvSpPr>
        <p:spPr>
          <a:xfrm>
            <a:off x="457201" y="989424"/>
            <a:ext cx="5003073" cy="563187"/>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More dependable people tend to be better team workers, score better on customer service measures, deliver work of a better quality, and are less likely to be involved in risky behaviours related to fraud, absenteeism, team conflict and safety incidents.</a:t>
            </a:r>
          </a:p>
        </p:txBody>
      </p:sp>
      <p:sp>
        <p:nvSpPr>
          <p:cNvPr id="17" name="Line Callout 1 (Border and Accent Bar) 16"/>
          <p:cNvSpPr/>
          <p:nvPr/>
        </p:nvSpPr>
        <p:spPr>
          <a:xfrm flipH="1">
            <a:off x="1126067" y="1983517"/>
            <a:ext cx="590720" cy="284366"/>
          </a:xfrm>
          <a:prstGeom prst="accentBorderCallout1">
            <a:avLst>
              <a:gd name="adj1" fmla="val 18750"/>
              <a:gd name="adj2" fmla="val -8333"/>
              <a:gd name="adj3" fmla="val 56674"/>
              <a:gd name="adj4" fmla="val -56471"/>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18" name="Rectangle 17"/>
          <p:cNvSpPr/>
          <p:nvPr/>
        </p:nvSpPr>
        <p:spPr>
          <a:xfrm flipH="1">
            <a:off x="457201" y="1966481"/>
            <a:ext cx="1268293"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Overall dependability risk score</a:t>
            </a:r>
            <a:endParaRPr lang="en-US" sz="2000" dirty="0"/>
          </a:p>
        </p:txBody>
      </p:sp>
      <p:grpSp>
        <p:nvGrpSpPr>
          <p:cNvPr id="19" name="Group 18"/>
          <p:cNvGrpSpPr/>
          <p:nvPr/>
        </p:nvGrpSpPr>
        <p:grpSpPr>
          <a:xfrm>
            <a:off x="470987" y="3756372"/>
            <a:ext cx="2838165" cy="707886"/>
            <a:chOff x="5612771" y="2344471"/>
            <a:chExt cx="2838165" cy="707886"/>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21" name="TextBox 20"/>
            <p:cNvSpPr txBox="1"/>
            <p:nvPr/>
          </p:nvSpPr>
          <p:spPr>
            <a:xfrm>
              <a:off x="5916001" y="2344471"/>
              <a:ext cx="2534935" cy="707886"/>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Only consider scores of 2 and lower as significant risk. Even in these cases, always consider the detailed dimensions and include additional information.</a:t>
              </a:r>
            </a:p>
          </p:txBody>
        </p:sp>
      </p:grpSp>
      <p:sp>
        <p:nvSpPr>
          <p:cNvPr id="22" name="Line Callout 1 (Border and Accent Bar) 21"/>
          <p:cNvSpPr/>
          <p:nvPr/>
        </p:nvSpPr>
        <p:spPr>
          <a:xfrm flipH="1">
            <a:off x="1117358" y="2462488"/>
            <a:ext cx="590720" cy="284366"/>
          </a:xfrm>
          <a:prstGeom prst="accentBorderCallout1">
            <a:avLst>
              <a:gd name="adj1" fmla="val 18750"/>
              <a:gd name="adj2" fmla="val -8333"/>
              <a:gd name="adj3" fmla="val 41361"/>
              <a:gd name="adj4" fmla="val -50574"/>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23" name="Rectangle 22"/>
          <p:cNvSpPr/>
          <p:nvPr/>
        </p:nvSpPr>
        <p:spPr>
          <a:xfrm flipH="1">
            <a:off x="640081" y="2445452"/>
            <a:ext cx="1076706"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Dependability sub-scores</a:t>
            </a:r>
            <a:endParaRPr lang="en-US" sz="2000" dirty="0"/>
          </a:p>
        </p:txBody>
      </p:sp>
      <p:sp>
        <p:nvSpPr>
          <p:cNvPr id="24" name="Line Callout 1 (Border and Accent Bar) 23"/>
          <p:cNvSpPr/>
          <p:nvPr/>
        </p:nvSpPr>
        <p:spPr>
          <a:xfrm>
            <a:off x="6064228" y="1090019"/>
            <a:ext cx="1016021" cy="2367280"/>
          </a:xfrm>
          <a:prstGeom prst="accentBorderCallout1">
            <a:avLst>
              <a:gd name="adj1" fmla="val 50142"/>
              <a:gd name="adj2" fmla="val -6851"/>
              <a:gd name="adj3" fmla="val 54407"/>
              <a:gd name="adj4" fmla="val -42662"/>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25" name="Rectangle 24"/>
          <p:cNvSpPr/>
          <p:nvPr/>
        </p:nvSpPr>
        <p:spPr>
          <a:xfrm>
            <a:off x="6051528" y="1075433"/>
            <a:ext cx="2514622" cy="2448568"/>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In this example, the individual has a fairly high dependability score indicating a fairly low level of risk.</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rgbClr val="CACFD3">
                    <a:lumMod val="50000"/>
                  </a:srgbClr>
                </a:solidFill>
                <a:latin typeface="Helvetica Neue" charset="0"/>
                <a:ea typeface="Helvetica Neue" charset="0"/>
                <a:cs typeface="Helvetica Neue" charset="0"/>
              </a:rPr>
              <a:t>In particular he/she is:</a:t>
            </a:r>
          </a:p>
          <a:p>
            <a:pPr marL="171450" indent="-171450" algn="l">
              <a:buFont typeface="Courier New" charset="0"/>
              <a:buChar char="o"/>
            </a:pPr>
            <a:r>
              <a:rPr lang="en-US" sz="900" dirty="0">
                <a:solidFill>
                  <a:srgbClr val="CACFD3">
                    <a:lumMod val="50000"/>
                  </a:srgbClr>
                </a:solidFill>
                <a:latin typeface="Helvetica Neue" charset="0"/>
                <a:ea typeface="Helvetica Neue" charset="0"/>
                <a:cs typeface="Helvetica Neue" charset="0"/>
              </a:rPr>
              <a:t>very likely to be trustworthy and reliable and therefore likely to meet commitments and may be trusted to complete work that meets standards, however, </a:t>
            </a:r>
          </a:p>
          <a:p>
            <a:pPr marL="171450" indent="-171450" algn="l">
              <a:buFont typeface="Courier New" charset="0"/>
              <a:buChar char="o"/>
            </a:pPr>
            <a:r>
              <a:rPr lang="en-US" sz="900" dirty="0">
                <a:solidFill>
                  <a:srgbClr val="CACFD3">
                    <a:lumMod val="50000"/>
                  </a:srgbClr>
                </a:solidFill>
                <a:latin typeface="Helvetica Neue" charset="0"/>
                <a:ea typeface="Helvetica Neue" charset="0"/>
                <a:cs typeface="Helvetica Neue" charset="0"/>
              </a:rPr>
              <a:t>has a fairly low score on the likelihood to engage in pro-social or organisational citizenship behaviours.</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rgbClr val="CACFD3">
                    <a:lumMod val="50000"/>
                  </a:srgbClr>
                </a:solidFill>
                <a:latin typeface="Helvetica Neue" charset="0"/>
                <a:ea typeface="Helvetica Neue" charset="0"/>
                <a:cs typeface="Helvetica Neue" charset="0"/>
              </a:rPr>
              <a:t>These scores do suggest that the individual might be very reliable, but is unlikely to ‘go the extra mile’ or feel guilty when others have to work harder than themselves.</a:t>
            </a:r>
          </a:p>
        </p:txBody>
      </p:sp>
    </p:spTree>
    <p:extLst>
      <p:ext uri="{BB962C8B-B14F-4D97-AF65-F5344CB8AC3E}">
        <p14:creationId xmlns:p14="http://schemas.microsoft.com/office/powerpoint/2010/main" val="42420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316" y="2107113"/>
            <a:ext cx="5572990" cy="701278"/>
          </a:xfrm>
        </p:spPr>
        <p:txBody>
          <a:bodyPr/>
          <a:lstStyle/>
          <a:p>
            <a:r>
              <a:rPr lang="en-US" dirty="0"/>
              <a:t>FOR MORE INFORMATION</a:t>
            </a:r>
          </a:p>
        </p:txBody>
      </p:sp>
      <p:sp>
        <p:nvSpPr>
          <p:cNvPr id="4" name="Slide Number Placeholder 3"/>
          <p:cNvSpPr>
            <a:spLocks noGrp="1"/>
          </p:cNvSpPr>
          <p:nvPr>
            <p:ph type="sldNum" sz="quarter" idx="11"/>
          </p:nvPr>
        </p:nvSpPr>
        <p:spPr/>
        <p:txBody>
          <a:bodyPr/>
          <a:lstStyle/>
          <a:p>
            <a:pPr>
              <a:defRPr/>
            </a:pPr>
            <a:r>
              <a:rPr lang="en-GB"/>
              <a:t>PAGE </a:t>
            </a:r>
            <a:fld id="{CA0E158F-36BB-4448-BD17-99892819D07B}" type="slidenum">
              <a:rPr lang="en-GB" smtClean="0"/>
              <a:pPr>
                <a:defRPr/>
              </a:pPr>
              <a:t>15</a:t>
            </a:fld>
            <a:endParaRPr lang="en-GB" dirty="0"/>
          </a:p>
        </p:txBody>
      </p:sp>
      <p:grpSp>
        <p:nvGrpSpPr>
          <p:cNvPr id="17" name="Group 16"/>
          <p:cNvGrpSpPr/>
          <p:nvPr/>
        </p:nvGrpSpPr>
        <p:grpSpPr>
          <a:xfrm>
            <a:off x="4124135" y="2808391"/>
            <a:ext cx="4468876" cy="400110"/>
            <a:chOff x="5612771" y="2848365"/>
            <a:chExt cx="4050422" cy="40011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19" name="TextBox 18"/>
            <p:cNvSpPr txBox="1"/>
            <p:nvPr/>
          </p:nvSpPr>
          <p:spPr>
            <a:xfrm>
              <a:off x="5916001" y="2848365"/>
              <a:ext cx="3747192" cy="400110"/>
            </a:xfrm>
            <a:prstGeom prst="rect">
              <a:avLst/>
            </a:prstGeom>
            <a:noFill/>
          </p:spPr>
          <p:txBody>
            <a:bodyPr wrap="square" rtlCol="0">
              <a:spAutoFit/>
            </a:bodyPr>
            <a:lstStyle/>
            <a:p>
              <a:pPr algn="l"/>
              <a:r>
                <a:rPr lang="en-US" sz="1000" dirty="0">
                  <a:solidFill>
                    <a:srgbClr val="49494D"/>
                  </a:solidFill>
                  <a:latin typeface="Helvetica Neue" charset="0"/>
                  <a:ea typeface="Helvetica Neue" charset="0"/>
                  <a:cs typeface="Helvetica Neue" charset="0"/>
                </a:rPr>
                <a:t>For more information or questions on the use of this report, please contact </a:t>
              </a:r>
              <a:r>
                <a:rPr lang="en-US" sz="1000" dirty="0" err="1">
                  <a:solidFill>
                    <a:srgbClr val="49494D"/>
                  </a:solidFill>
                  <a:latin typeface="Helvetica Neue" charset="0"/>
                  <a:ea typeface="Helvetica Neue" charset="0"/>
                  <a:cs typeface="Helvetica Neue" charset="0"/>
                </a:rPr>
                <a:t>advisory@tts-talent</a:t>
              </a:r>
              <a:r>
                <a:rPr lang="en-US" sz="1000" err="1">
                  <a:solidFill>
                    <a:srgbClr val="49494D"/>
                  </a:solidFill>
                  <a:latin typeface="Helvetica Neue" charset="0"/>
                  <a:ea typeface="Helvetica Neue" charset="0"/>
                  <a:cs typeface="Helvetica Neue" charset="0"/>
                </a:rPr>
                <a:t>.</a:t>
              </a:r>
              <a:r>
                <a:rPr lang="en-US" sz="1000">
                  <a:solidFill>
                    <a:srgbClr val="49494D"/>
                  </a:solidFill>
                  <a:latin typeface="Helvetica Neue" charset="0"/>
                  <a:ea typeface="Helvetica Neue" charset="0"/>
                  <a:cs typeface="Helvetica Neue" charset="0"/>
                </a:rPr>
                <a:t>com</a:t>
              </a:r>
              <a:endParaRPr lang="en-US" sz="1000" dirty="0">
                <a:solidFill>
                  <a:srgbClr val="49494D"/>
                </a:solidFill>
                <a:latin typeface="Helvetica Neue" charset="0"/>
                <a:ea typeface="Helvetica Neue" charset="0"/>
                <a:cs typeface="Helvetica Neue" charset="0"/>
              </a:endParaRPr>
            </a:p>
          </p:txBody>
        </p:sp>
      </p:grpSp>
    </p:spTree>
    <p:extLst>
      <p:ext uri="{BB962C8B-B14F-4D97-AF65-F5344CB8AC3E}">
        <p14:creationId xmlns:p14="http://schemas.microsoft.com/office/powerpoint/2010/main" val="339949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897" y="1029066"/>
            <a:ext cx="2483092" cy="3505072"/>
          </a:xfrm>
          <a:prstGeom prst="rect">
            <a:avLst/>
          </a:prstGeom>
          <a:ln>
            <a:noFill/>
          </a:ln>
          <a:effectLst>
            <a:outerShdw blurRad="127000" dist="38100" dir="2700000" algn="tl" rotWithShape="0">
              <a:srgbClr val="333333">
                <a:alpha val="65000"/>
              </a:srgbClr>
            </a:outerShdw>
          </a:effectLst>
        </p:spPr>
      </p:pic>
      <p:sp>
        <p:nvSpPr>
          <p:cNvPr id="7" name="Title 6"/>
          <p:cNvSpPr>
            <a:spLocks noGrp="1"/>
          </p:cNvSpPr>
          <p:nvPr>
            <p:ph type="title"/>
          </p:nvPr>
        </p:nvSpPr>
        <p:spPr>
          <a:xfrm>
            <a:off x="457201" y="329223"/>
            <a:ext cx="7824788" cy="701278"/>
          </a:xfrm>
        </p:spPr>
        <p:txBody>
          <a:bodyPr/>
          <a:lstStyle/>
          <a:p>
            <a:r>
              <a:rPr lang="en-ZA" b="1" dirty="0">
                <a:solidFill>
                  <a:schemeClr val="tx1"/>
                </a:solidFill>
              </a:rPr>
              <a:t>How to </a:t>
            </a:r>
            <a:r>
              <a:rPr lang="en-ZA" dirty="0">
                <a:solidFill>
                  <a:schemeClr val="tx1"/>
                </a:solidFill>
              </a:rPr>
              <a:t>use this guide and report</a:t>
            </a:r>
            <a:endParaRPr lang="en-ZA" b="1" dirty="0">
              <a:solidFill>
                <a:schemeClr val="tx1"/>
              </a:solidFill>
              <a:latin typeface="Helvetica Neue"/>
              <a:cs typeface="Helvetica Neue"/>
            </a:endParaRPr>
          </a:p>
        </p:txBody>
      </p:sp>
      <p:sp>
        <p:nvSpPr>
          <p:cNvPr id="3" name="Slide Number Placeholder 2"/>
          <p:cNvSpPr>
            <a:spLocks noGrp="1"/>
          </p:cNvSpPr>
          <p:nvPr>
            <p:ph type="sldNum" sz="quarter" idx="11"/>
          </p:nvPr>
        </p:nvSpPr>
        <p:spPr/>
        <p:txBody>
          <a:bodyPr/>
          <a:lstStyle/>
          <a:p>
            <a:pPr>
              <a:defRPr/>
            </a:pPr>
            <a:r>
              <a:rPr lang="en-GB"/>
              <a:t>PAGE </a:t>
            </a:r>
            <a:fld id="{CA0E158F-36BB-4448-BD17-99892819D07B}" type="slidenum">
              <a:rPr lang="en-GB" smtClean="0"/>
              <a:pPr>
                <a:defRPr/>
              </a:pPr>
              <a:t>2</a:t>
            </a:fld>
            <a:endParaRPr lang="en-GB" dirty="0"/>
          </a:p>
        </p:txBody>
      </p:sp>
      <p:sp>
        <p:nvSpPr>
          <p:cNvPr id="44" name="Rectangle 43"/>
          <p:cNvSpPr/>
          <p:nvPr/>
        </p:nvSpPr>
        <p:spPr>
          <a:xfrm>
            <a:off x="457202" y="1136241"/>
            <a:ext cx="3621184" cy="1631216"/>
          </a:xfrm>
          <a:prstGeom prst="rect">
            <a:avLst/>
          </a:prstGeom>
        </p:spPr>
        <p:txBody>
          <a:bodyPr wrap="square">
            <a:spAutoFit/>
          </a:bodyPr>
          <a:lstStyle/>
          <a:p>
            <a:pPr lvl="0" algn="l" eaLnBrk="0" hangingPunct="0"/>
            <a:r>
              <a:rPr lang="en-US" altLang="en-US" sz="1000" dirty="0">
                <a:latin typeface="Helvetica Neue" charset="0"/>
                <a:ea typeface="Helvetica Neue" charset="0"/>
                <a:cs typeface="Helvetica Neue" charset="0"/>
              </a:rPr>
              <a:t>The aim of this document is to provide guidance in the use of the Talent Match overview Report. The report is generated using assessment results from various assessment tools.</a:t>
            </a:r>
          </a:p>
          <a:p>
            <a:pPr lvl="0" algn="l" eaLnBrk="0" hangingPunct="0"/>
            <a:endParaRPr lang="en-US" altLang="en-US" sz="1000" dirty="0">
              <a:latin typeface="Helvetica Neue" charset="0"/>
              <a:ea typeface="Helvetica Neue" charset="0"/>
              <a:cs typeface="Helvetica Neue" charset="0"/>
            </a:endParaRPr>
          </a:p>
          <a:p>
            <a:pPr lvl="0" algn="l" eaLnBrk="0" hangingPunct="0"/>
            <a:r>
              <a:rPr lang="en-US" altLang="en-US" sz="1000" dirty="0">
                <a:latin typeface="Helvetica Neue" charset="0"/>
                <a:ea typeface="Helvetica Neue" charset="0"/>
                <a:cs typeface="Helvetica Neue" charset="0"/>
              </a:rPr>
              <a:t>This guide contains more information on:</a:t>
            </a:r>
          </a:p>
          <a:p>
            <a:pPr marL="171450" lvl="0" indent="-171450" algn="l" eaLnBrk="0" hangingPunct="0">
              <a:buFont typeface="Courier New" charset="0"/>
              <a:buChar char="o"/>
              <a:tabLst>
                <a:tab pos="169863" algn="l"/>
              </a:tabLst>
            </a:pPr>
            <a:r>
              <a:rPr lang="en-US" altLang="en-US" sz="1000" dirty="0">
                <a:latin typeface="Helvetica Neue" charset="0"/>
                <a:ea typeface="Helvetica Neue" charset="0"/>
                <a:cs typeface="Helvetica Neue" charset="0"/>
              </a:rPr>
              <a:t>The contents of the report</a:t>
            </a:r>
          </a:p>
          <a:p>
            <a:pPr marL="171450" lvl="0" indent="-171450" algn="l" eaLnBrk="0" hangingPunct="0">
              <a:buFont typeface="Courier New" charset="0"/>
              <a:buChar char="o"/>
              <a:tabLst>
                <a:tab pos="169863" algn="l"/>
              </a:tabLst>
            </a:pPr>
            <a:r>
              <a:rPr lang="en-US" altLang="en-US" sz="1000" dirty="0">
                <a:latin typeface="Helvetica Neue" charset="0"/>
                <a:ea typeface="Helvetica Neue" charset="0"/>
                <a:cs typeface="Helvetica Neue" charset="0"/>
              </a:rPr>
              <a:t>How to use the rating scales</a:t>
            </a:r>
          </a:p>
          <a:p>
            <a:pPr marL="171450" lvl="0" indent="-171450" algn="l" eaLnBrk="0" hangingPunct="0">
              <a:buFont typeface="Courier New" charset="0"/>
              <a:buChar char="o"/>
              <a:tabLst>
                <a:tab pos="169863" algn="l"/>
              </a:tabLst>
            </a:pPr>
            <a:r>
              <a:rPr lang="en-US" altLang="en-US" sz="1000" dirty="0">
                <a:latin typeface="Helvetica Neue" charset="0"/>
                <a:ea typeface="Helvetica Neue" charset="0"/>
                <a:cs typeface="Helvetica Neue" charset="0"/>
              </a:rPr>
              <a:t>How to interpret the fit score, profiles and </a:t>
            </a:r>
            <a:br>
              <a:rPr lang="en-US" altLang="en-US" sz="1000" dirty="0">
                <a:latin typeface="Helvetica Neue" charset="0"/>
                <a:ea typeface="Helvetica Neue" charset="0"/>
                <a:cs typeface="Helvetica Neue" charset="0"/>
              </a:rPr>
            </a:br>
            <a:r>
              <a:rPr lang="en-US" altLang="en-US" sz="1000" dirty="0">
                <a:latin typeface="Helvetica Neue" charset="0"/>
                <a:ea typeface="Helvetica Neue" charset="0"/>
                <a:cs typeface="Helvetica Neue" charset="0"/>
              </a:rPr>
              <a:t>summary grid</a:t>
            </a:r>
          </a:p>
        </p:txBody>
      </p:sp>
      <p:sp>
        <p:nvSpPr>
          <p:cNvPr id="47" name="Line Callout 1 (Border and Accent Bar) 46"/>
          <p:cNvSpPr/>
          <p:nvPr/>
        </p:nvSpPr>
        <p:spPr>
          <a:xfrm flipH="1">
            <a:off x="4972346" y="2074807"/>
            <a:ext cx="590720" cy="260566"/>
          </a:xfrm>
          <a:prstGeom prst="accentBorderCallout1">
            <a:avLst>
              <a:gd name="adj1" fmla="val 18750"/>
              <a:gd name="adj2" fmla="val -8333"/>
              <a:gd name="adj3" fmla="val 101001"/>
              <a:gd name="adj4" fmla="val -91539"/>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8" name="Rectangle 47"/>
          <p:cNvSpPr/>
          <p:nvPr/>
        </p:nvSpPr>
        <p:spPr>
          <a:xfrm>
            <a:off x="4086479" y="2042599"/>
            <a:ext cx="1484680"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Name of success profile used for matching</a:t>
            </a:r>
            <a:endParaRPr lang="en-US" sz="2000" dirty="0"/>
          </a:p>
        </p:txBody>
      </p:sp>
      <p:sp>
        <p:nvSpPr>
          <p:cNvPr id="49" name="Line Callout 1 (Border and Accent Bar) 48"/>
          <p:cNvSpPr/>
          <p:nvPr/>
        </p:nvSpPr>
        <p:spPr>
          <a:xfrm flipH="1">
            <a:off x="4972346" y="2891091"/>
            <a:ext cx="590720" cy="260566"/>
          </a:xfrm>
          <a:prstGeom prst="accentBorderCallout1">
            <a:avLst>
              <a:gd name="adj1" fmla="val 18750"/>
              <a:gd name="adj2" fmla="val -8333"/>
              <a:gd name="adj3" fmla="val -73034"/>
              <a:gd name="adj4" fmla="val -103033"/>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50" name="Rectangle 49"/>
          <p:cNvSpPr/>
          <p:nvPr/>
        </p:nvSpPr>
        <p:spPr>
          <a:xfrm>
            <a:off x="4086479" y="2858883"/>
            <a:ext cx="1484680"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Candidate name</a:t>
            </a:r>
            <a:endParaRPr lang="en-US" sz="2000" dirty="0"/>
          </a:p>
        </p:txBody>
      </p:sp>
      <p:sp>
        <p:nvSpPr>
          <p:cNvPr id="51" name="Line Callout 1 (Border and Accent Bar) 50"/>
          <p:cNvSpPr/>
          <p:nvPr/>
        </p:nvSpPr>
        <p:spPr>
          <a:xfrm flipH="1">
            <a:off x="4972346" y="2490673"/>
            <a:ext cx="590720" cy="260566"/>
          </a:xfrm>
          <a:prstGeom prst="accentBorderCallout1">
            <a:avLst>
              <a:gd name="adj1" fmla="val 18750"/>
              <a:gd name="adj2" fmla="val -8333"/>
              <a:gd name="adj3" fmla="val -1607"/>
              <a:gd name="adj4" fmla="val -98923"/>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52" name="Rectangle 51"/>
          <p:cNvSpPr/>
          <p:nvPr/>
        </p:nvSpPr>
        <p:spPr>
          <a:xfrm>
            <a:off x="4086479" y="2458465"/>
            <a:ext cx="1484680"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Report generation date</a:t>
            </a:r>
            <a:endParaRPr lang="en-US" sz="2000" dirty="0"/>
          </a:p>
        </p:txBody>
      </p:sp>
      <p:grpSp>
        <p:nvGrpSpPr>
          <p:cNvPr id="64" name="Group 63"/>
          <p:cNvGrpSpPr/>
          <p:nvPr/>
        </p:nvGrpSpPr>
        <p:grpSpPr>
          <a:xfrm>
            <a:off x="523753" y="3137310"/>
            <a:ext cx="3362240" cy="848754"/>
            <a:chOff x="523753" y="3075233"/>
            <a:chExt cx="3362240" cy="848754"/>
          </a:xfrm>
        </p:grpSpPr>
        <p:grpSp>
          <p:nvGrpSpPr>
            <p:cNvPr id="53" name="Group 52"/>
            <p:cNvGrpSpPr/>
            <p:nvPr/>
          </p:nvGrpSpPr>
          <p:grpSpPr>
            <a:xfrm>
              <a:off x="523753" y="3075233"/>
              <a:ext cx="3362240" cy="400110"/>
              <a:chOff x="552548" y="3721953"/>
              <a:chExt cx="3362240" cy="400110"/>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55" name="TextBox 54"/>
              <p:cNvSpPr txBox="1"/>
              <p:nvPr/>
            </p:nvSpPr>
            <p:spPr>
              <a:xfrm>
                <a:off x="850954" y="3721953"/>
                <a:ext cx="3063834"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This report contains confidential personal information.</a:t>
                </a:r>
              </a:p>
            </p:txBody>
          </p:sp>
        </p:grpSp>
        <p:grpSp>
          <p:nvGrpSpPr>
            <p:cNvPr id="56" name="Group 55"/>
            <p:cNvGrpSpPr/>
            <p:nvPr/>
          </p:nvGrpSpPr>
          <p:grpSpPr>
            <a:xfrm>
              <a:off x="523753" y="3523877"/>
              <a:ext cx="3362240" cy="400110"/>
              <a:chOff x="552548" y="3721953"/>
              <a:chExt cx="3362240" cy="400110"/>
            </a:xfrm>
          </p:grpSpPr>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58" name="TextBox 57"/>
              <p:cNvSpPr txBox="1"/>
              <p:nvPr/>
            </p:nvSpPr>
            <p:spPr>
              <a:xfrm>
                <a:off x="850954" y="3721953"/>
                <a:ext cx="3063834"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Always take additional information into account when making selection decisions.</a:t>
                </a:r>
              </a:p>
            </p:txBody>
          </p:sp>
        </p:grpSp>
      </p:grpSp>
      <p:grpSp>
        <p:nvGrpSpPr>
          <p:cNvPr id="30" name="Group 29"/>
          <p:cNvGrpSpPr/>
          <p:nvPr/>
        </p:nvGrpSpPr>
        <p:grpSpPr>
          <a:xfrm>
            <a:off x="1421969" y="4505037"/>
            <a:ext cx="2464024" cy="437963"/>
            <a:chOff x="1355417" y="4439512"/>
            <a:chExt cx="2464024" cy="437963"/>
          </a:xfrm>
        </p:grpSpPr>
        <p:sp>
          <p:nvSpPr>
            <p:cNvPr id="31" name="Rectangle 30"/>
            <p:cNvSpPr/>
            <p:nvPr/>
          </p:nvSpPr>
          <p:spPr>
            <a:xfrm>
              <a:off x="1355417" y="4439512"/>
              <a:ext cx="2394251" cy="437963"/>
            </a:xfrm>
            <a:prstGeom prst="rect">
              <a:avLst/>
            </a:prstGeom>
            <a:noFill/>
            <a:ln>
              <a:solidFill>
                <a:schemeClr val="bg2"/>
              </a:solid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t"/>
            <a:lstStyle/>
            <a:p>
              <a:pPr algn="l"/>
              <a:r>
                <a:rPr lang="en-US" sz="900" b="1" dirty="0">
                  <a:solidFill>
                    <a:schemeClr val="tx1"/>
                  </a:solidFill>
                  <a:latin typeface="Helvetica Neue" charset="0"/>
                  <a:ea typeface="Helvetica Neue" charset="0"/>
                  <a:cs typeface="Helvetica Neue" charset="0"/>
                </a:rPr>
                <a:t>Key to symbols used in this guide:</a:t>
              </a:r>
              <a:endParaRPr lang="en-US" sz="900" dirty="0">
                <a:solidFill>
                  <a:schemeClr val="tx1"/>
                </a:solidFill>
                <a:latin typeface="Helvetica Neue" charset="0"/>
                <a:ea typeface="Helvetica Neue" charset="0"/>
                <a:cs typeface="Helvetica Neue" charset="0"/>
              </a:endParaRPr>
            </a:p>
          </p:txBody>
        </p:sp>
        <p:grpSp>
          <p:nvGrpSpPr>
            <p:cNvPr id="32" name="Group 31"/>
            <p:cNvGrpSpPr/>
            <p:nvPr/>
          </p:nvGrpSpPr>
          <p:grpSpPr>
            <a:xfrm>
              <a:off x="3038350" y="4630231"/>
              <a:ext cx="781091" cy="215444"/>
              <a:chOff x="3520311" y="4649626"/>
              <a:chExt cx="781091" cy="215444"/>
            </a:xfrm>
          </p:grpSpPr>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0311" y="4656725"/>
                <a:ext cx="180000" cy="180000"/>
              </a:xfrm>
              <a:prstGeom prst="rect">
                <a:avLst/>
              </a:prstGeom>
            </p:spPr>
          </p:pic>
          <p:sp>
            <p:nvSpPr>
              <p:cNvPr id="42" name="TextBox 41"/>
              <p:cNvSpPr txBox="1"/>
              <p:nvPr/>
            </p:nvSpPr>
            <p:spPr>
              <a:xfrm>
                <a:off x="3651925" y="4649626"/>
                <a:ext cx="649477" cy="215444"/>
              </a:xfrm>
              <a:prstGeom prst="rect">
                <a:avLst/>
              </a:prstGeom>
              <a:noFill/>
            </p:spPr>
            <p:txBody>
              <a:bodyPr wrap="square" rtlCol="0">
                <a:spAutoFit/>
              </a:bodyPr>
              <a:lstStyle/>
              <a:p>
                <a:pPr algn="l"/>
                <a:r>
                  <a:rPr lang="en-US" sz="800" dirty="0">
                    <a:solidFill>
                      <a:schemeClr val="bg2">
                        <a:lumMod val="50000"/>
                      </a:schemeClr>
                    </a:solidFill>
                    <a:latin typeface="Helvetica Neue" charset="0"/>
                    <a:ea typeface="Helvetica Neue" charset="0"/>
                    <a:cs typeface="Helvetica Neue" charset="0"/>
                  </a:rPr>
                  <a:t>Warning</a:t>
                </a:r>
              </a:p>
            </p:txBody>
          </p:sp>
        </p:grpSp>
        <p:grpSp>
          <p:nvGrpSpPr>
            <p:cNvPr id="33" name="Group 32"/>
            <p:cNvGrpSpPr/>
            <p:nvPr/>
          </p:nvGrpSpPr>
          <p:grpSpPr>
            <a:xfrm>
              <a:off x="1485600" y="4637755"/>
              <a:ext cx="990623" cy="215444"/>
              <a:chOff x="1618085" y="4657150"/>
              <a:chExt cx="990623" cy="215444"/>
            </a:xfrm>
          </p:grpSpPr>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085" y="4674872"/>
                <a:ext cx="180000" cy="180000"/>
              </a:xfrm>
              <a:prstGeom prst="rect">
                <a:avLst/>
              </a:prstGeom>
            </p:spPr>
          </p:pic>
          <p:sp>
            <p:nvSpPr>
              <p:cNvPr id="40" name="TextBox 39"/>
              <p:cNvSpPr txBox="1"/>
              <p:nvPr/>
            </p:nvSpPr>
            <p:spPr>
              <a:xfrm>
                <a:off x="1733349" y="4657150"/>
                <a:ext cx="875359" cy="215444"/>
              </a:xfrm>
              <a:prstGeom prst="rect">
                <a:avLst/>
              </a:prstGeom>
              <a:noFill/>
            </p:spPr>
            <p:txBody>
              <a:bodyPr wrap="square" rtlCol="0">
                <a:spAutoFit/>
              </a:bodyPr>
              <a:lstStyle/>
              <a:p>
                <a:pPr algn="l"/>
                <a:r>
                  <a:rPr lang="en-US" sz="800" dirty="0">
                    <a:solidFill>
                      <a:schemeClr val="bg2">
                        <a:lumMod val="50000"/>
                      </a:schemeClr>
                    </a:solidFill>
                    <a:latin typeface="Helvetica Neue" charset="0"/>
                    <a:ea typeface="Helvetica Neue" charset="0"/>
                    <a:cs typeface="Helvetica Neue" charset="0"/>
                  </a:rPr>
                  <a:t>Take note</a:t>
                </a:r>
              </a:p>
            </p:txBody>
          </p:sp>
        </p:grpSp>
        <p:grpSp>
          <p:nvGrpSpPr>
            <p:cNvPr id="35" name="Group 34"/>
            <p:cNvGrpSpPr/>
            <p:nvPr/>
          </p:nvGrpSpPr>
          <p:grpSpPr>
            <a:xfrm>
              <a:off x="2229607" y="4635999"/>
              <a:ext cx="810623" cy="215444"/>
              <a:chOff x="2528738" y="4655394"/>
              <a:chExt cx="810623" cy="215444"/>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738" y="4673116"/>
                <a:ext cx="180000" cy="180000"/>
              </a:xfrm>
              <a:prstGeom prst="rect">
                <a:avLst/>
              </a:prstGeom>
            </p:spPr>
          </p:pic>
          <p:sp>
            <p:nvSpPr>
              <p:cNvPr id="37" name="TextBox 36"/>
              <p:cNvSpPr txBox="1"/>
              <p:nvPr/>
            </p:nvSpPr>
            <p:spPr>
              <a:xfrm>
                <a:off x="2663712" y="4655394"/>
                <a:ext cx="675649" cy="215444"/>
              </a:xfrm>
              <a:prstGeom prst="rect">
                <a:avLst/>
              </a:prstGeom>
              <a:noFill/>
            </p:spPr>
            <p:txBody>
              <a:bodyPr wrap="square" rtlCol="0">
                <a:spAutoFit/>
              </a:bodyPr>
              <a:lstStyle/>
              <a:p>
                <a:pPr algn="l"/>
                <a:r>
                  <a:rPr lang="en-US" sz="800" dirty="0">
                    <a:solidFill>
                      <a:schemeClr val="bg2">
                        <a:lumMod val="50000"/>
                      </a:schemeClr>
                    </a:solidFill>
                    <a:latin typeface="Helvetica Neue" charset="0"/>
                    <a:ea typeface="Helvetica Neue" charset="0"/>
                    <a:cs typeface="Helvetica Neue" charset="0"/>
                  </a:rPr>
                  <a:t>Be careful</a:t>
                </a:r>
              </a:p>
            </p:txBody>
          </p:sp>
        </p:grpSp>
      </p:grpSp>
      <p:sp>
        <p:nvSpPr>
          <p:cNvPr id="43" name="Line Callout 1 (Border and Accent Bar) 46">
            <a:extLst>
              <a:ext uri="{FF2B5EF4-FFF2-40B4-BE49-F238E27FC236}">
                <a16:creationId xmlns:a16="http://schemas.microsoft.com/office/drawing/2014/main" id="{201BE3A7-32D8-464F-8E0B-8BC51B9AC04A}"/>
              </a:ext>
            </a:extLst>
          </p:cNvPr>
          <p:cNvSpPr/>
          <p:nvPr/>
        </p:nvSpPr>
        <p:spPr>
          <a:xfrm flipH="1">
            <a:off x="5021614" y="1537771"/>
            <a:ext cx="549545" cy="260566"/>
          </a:xfrm>
          <a:prstGeom prst="accentBorderCallout1">
            <a:avLst>
              <a:gd name="adj1" fmla="val 18750"/>
              <a:gd name="adj2" fmla="val -8333"/>
              <a:gd name="adj3" fmla="val 137556"/>
              <a:gd name="adj4" fmla="val -93272"/>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5" name="Rectangle 44">
            <a:extLst>
              <a:ext uri="{FF2B5EF4-FFF2-40B4-BE49-F238E27FC236}">
                <a16:creationId xmlns:a16="http://schemas.microsoft.com/office/drawing/2014/main" id="{02E32212-A691-4955-A7E4-FEE17E198DE2}"/>
              </a:ext>
            </a:extLst>
          </p:cNvPr>
          <p:cNvSpPr/>
          <p:nvPr/>
        </p:nvSpPr>
        <p:spPr>
          <a:xfrm>
            <a:off x="4097732" y="1505563"/>
            <a:ext cx="1484680"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Type of report</a:t>
            </a:r>
            <a:endParaRPr lang="en-US" sz="2000" dirty="0"/>
          </a:p>
        </p:txBody>
      </p:sp>
    </p:spTree>
    <p:extLst>
      <p:ext uri="{BB962C8B-B14F-4D97-AF65-F5344CB8AC3E}">
        <p14:creationId xmlns:p14="http://schemas.microsoft.com/office/powerpoint/2010/main" val="2873775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may be </a:t>
            </a:r>
            <a:r>
              <a:rPr lang="en-US" b="1" dirty="0"/>
              <a:t>included</a:t>
            </a:r>
            <a:r>
              <a:rPr lang="en-US" dirty="0"/>
              <a:t> in this report</a:t>
            </a:r>
          </a:p>
        </p:txBody>
      </p:sp>
      <p:graphicFrame>
        <p:nvGraphicFramePr>
          <p:cNvPr id="5" name="Content Placeholder 4"/>
          <p:cNvGraphicFramePr>
            <a:graphicFrameLocks noGrp="1"/>
          </p:cNvGraphicFramePr>
          <p:nvPr>
            <p:ph sz="quarter" idx="10"/>
            <p:extLst/>
          </p:nvPr>
        </p:nvGraphicFramePr>
        <p:xfrm>
          <a:off x="457199" y="1140977"/>
          <a:ext cx="4552951" cy="668773"/>
        </p:xfrm>
        <a:graphic>
          <a:graphicData uri="http://schemas.openxmlformats.org/drawingml/2006/table">
            <a:tbl>
              <a:tblPr firstRow="1" bandRow="1">
                <a:tableStyleId>{2D5ABB26-0587-4C30-8999-92F81FD0307C}</a:tableStyleId>
              </a:tblPr>
              <a:tblGrid>
                <a:gridCol w="1435101">
                  <a:extLst>
                    <a:ext uri="{9D8B030D-6E8A-4147-A177-3AD203B41FA5}">
                      <a16:colId xmlns:a16="http://schemas.microsoft.com/office/drawing/2014/main" val="20000"/>
                    </a:ext>
                  </a:extLst>
                </a:gridCol>
                <a:gridCol w="3117850">
                  <a:extLst>
                    <a:ext uri="{9D8B030D-6E8A-4147-A177-3AD203B41FA5}">
                      <a16:colId xmlns:a16="http://schemas.microsoft.com/office/drawing/2014/main" val="20001"/>
                    </a:ext>
                  </a:extLst>
                </a:gridCol>
              </a:tblGrid>
              <a:tr h="668773">
                <a:tc>
                  <a:txBody>
                    <a:bodyPr/>
                    <a:lstStyle/>
                    <a:p>
                      <a:r>
                        <a:rPr lang="en-US" sz="1200" b="1" dirty="0">
                          <a:solidFill>
                            <a:schemeClr val="bg1"/>
                          </a:solidFill>
                          <a:latin typeface="Helvetica Neue" charset="0"/>
                          <a:ea typeface="Helvetica Neue" charset="0"/>
                          <a:cs typeface="Helvetica Neue" charset="0"/>
                        </a:rPr>
                        <a:t>Talent Match Score</a:t>
                      </a:r>
                    </a:p>
                  </a:txBody>
                  <a:tcPr>
                    <a:lnL w="9525"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just"/>
                      <a:r>
                        <a:rPr lang="en-US" sz="800" dirty="0">
                          <a:solidFill>
                            <a:schemeClr val="bg1"/>
                          </a:solidFill>
                          <a:latin typeface="Helvetica Neue" charset="0"/>
                          <a:ea typeface="Helvetica Neue" charset="0"/>
                          <a:cs typeface="Helvetica Neue" charset="0"/>
                        </a:rPr>
                        <a:t>The Talent</a:t>
                      </a:r>
                      <a:r>
                        <a:rPr lang="en-US" sz="800" baseline="0" dirty="0">
                          <a:solidFill>
                            <a:schemeClr val="bg1"/>
                          </a:solidFill>
                          <a:latin typeface="Helvetica Neue" charset="0"/>
                          <a:ea typeface="Helvetica Neue" charset="0"/>
                          <a:cs typeface="Helvetica Neue" charset="0"/>
                        </a:rPr>
                        <a:t> Match score </a:t>
                      </a:r>
                      <a:r>
                        <a:rPr lang="en-US" sz="800" dirty="0">
                          <a:solidFill>
                            <a:schemeClr val="bg1"/>
                          </a:solidFill>
                          <a:latin typeface="Helvetica Neue" charset="0"/>
                          <a:ea typeface="Helvetica Neue" charset="0"/>
                          <a:cs typeface="Helvetica Neue" charset="0"/>
                        </a:rPr>
                        <a:t>is</a:t>
                      </a:r>
                      <a:r>
                        <a:rPr lang="en-US" sz="800" baseline="0" dirty="0">
                          <a:solidFill>
                            <a:schemeClr val="bg1"/>
                          </a:solidFill>
                          <a:latin typeface="Helvetica Neue" charset="0"/>
                          <a:ea typeface="Helvetica Neue" charset="0"/>
                          <a:cs typeface="Helvetica Neue" charset="0"/>
                        </a:rPr>
                        <a:t> a calculated, weighted score based on the individual’s profile matched against the ideal success profile for a particular role. It provides an indication of probability of success.</a:t>
                      </a:r>
                    </a:p>
                  </a:txBody>
                  <a:tcP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1"/>
          </p:nvPr>
        </p:nvSpPr>
        <p:spPr/>
        <p:txBody>
          <a:bodyPr/>
          <a:lstStyle/>
          <a:p>
            <a:pPr>
              <a:defRPr/>
            </a:pPr>
            <a:r>
              <a:rPr lang="en-GB"/>
              <a:t>PAGE </a:t>
            </a:r>
            <a:fld id="{CA0E158F-36BB-4448-BD17-99892819D07B}" type="slidenum">
              <a:rPr lang="en-GB" smtClean="0"/>
              <a:pPr>
                <a:defRPr/>
              </a:pPr>
              <a:t>3</a:t>
            </a:fld>
            <a:endParaRPr lang="en-GB" dirty="0"/>
          </a:p>
        </p:txBody>
      </p:sp>
      <p:grpSp>
        <p:nvGrpSpPr>
          <p:cNvPr id="6" name="Group 5"/>
          <p:cNvGrpSpPr/>
          <p:nvPr/>
        </p:nvGrpSpPr>
        <p:grpSpPr>
          <a:xfrm>
            <a:off x="457199" y="2918902"/>
            <a:ext cx="4332516" cy="400110"/>
            <a:chOff x="5612771" y="2848365"/>
            <a:chExt cx="3926830" cy="40011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8" name="TextBox 7"/>
            <p:cNvSpPr txBox="1"/>
            <p:nvPr/>
          </p:nvSpPr>
          <p:spPr>
            <a:xfrm>
              <a:off x="5916002" y="2848365"/>
              <a:ext cx="3623599"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Depending on the assessment battery, some of these sections might not be available for a particular individual.</a:t>
              </a:r>
            </a:p>
          </p:txBody>
        </p:sp>
      </p:grpSp>
      <p:grpSp>
        <p:nvGrpSpPr>
          <p:cNvPr id="10" name="Group 9"/>
          <p:cNvGrpSpPr/>
          <p:nvPr/>
        </p:nvGrpSpPr>
        <p:grpSpPr>
          <a:xfrm>
            <a:off x="457199" y="2225827"/>
            <a:ext cx="4332515" cy="553998"/>
            <a:chOff x="5612771" y="2344471"/>
            <a:chExt cx="4332515" cy="553998"/>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12" name="TextBox 11"/>
            <p:cNvSpPr txBox="1"/>
            <p:nvPr/>
          </p:nvSpPr>
          <p:spPr>
            <a:xfrm>
              <a:off x="5916001" y="2344471"/>
              <a:ext cx="4029285"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The overall recommendation will change if the individual is matched to another success profile. Don’t compare individuals that are matched against different profiles.</a:t>
              </a:r>
            </a:p>
          </p:txBody>
        </p:sp>
      </p:grpSp>
      <p:graphicFrame>
        <p:nvGraphicFramePr>
          <p:cNvPr id="13" name="Content Placeholder 4"/>
          <p:cNvGraphicFramePr>
            <a:graphicFrameLocks/>
          </p:cNvGraphicFramePr>
          <p:nvPr>
            <p:extLst/>
          </p:nvPr>
        </p:nvGraphicFramePr>
        <p:xfrm>
          <a:off x="5050580" y="1140977"/>
          <a:ext cx="3288790" cy="3439732"/>
        </p:xfrm>
        <a:graphic>
          <a:graphicData uri="http://schemas.openxmlformats.org/drawingml/2006/table">
            <a:tbl>
              <a:tblPr firstRow="1" bandRow="1" bandCol="1">
                <a:tableStyleId>{2D5ABB26-0587-4C30-8999-92F81FD0307C}</a:tableStyleId>
              </a:tblPr>
              <a:tblGrid>
                <a:gridCol w="3288790">
                  <a:extLst>
                    <a:ext uri="{9D8B030D-6E8A-4147-A177-3AD203B41FA5}">
                      <a16:colId xmlns:a16="http://schemas.microsoft.com/office/drawing/2014/main" val="20000"/>
                    </a:ext>
                  </a:extLst>
                </a:gridCol>
              </a:tblGrid>
              <a:tr h="164551">
                <a:tc>
                  <a:txBody>
                    <a:bodyPr/>
                    <a:lstStyle/>
                    <a:p>
                      <a:r>
                        <a:rPr lang="en-US" sz="1200" b="1" dirty="0">
                          <a:solidFill>
                            <a:schemeClr val="tx1"/>
                          </a:solidFill>
                          <a:latin typeface="Helvetica Neue" charset="0"/>
                          <a:ea typeface="Helvetica Neue" charset="0"/>
                          <a:cs typeface="Helvetica Neue" charset="0"/>
                        </a:rPr>
                        <a:t>Report sections</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04764">
                <a:tc>
                  <a:txBody>
                    <a:bodyPr/>
                    <a:lstStyle/>
                    <a:p>
                      <a:pPr marL="0" marR="0" indent="0" algn="l" defTabSz="571474"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Helvetica Neue" charset="0"/>
                          <a:ea typeface="Helvetica Neue" charset="0"/>
                          <a:cs typeface="Helvetica Neue" charset="0"/>
                        </a:rPr>
                        <a:t>Behavioural fit summary</a:t>
                      </a:r>
                    </a:p>
                    <a:p>
                      <a:pPr marL="0" marR="0" indent="0" algn="l" defTabSz="571474"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charset="0"/>
                          <a:ea typeface="Helvetica Neue" charset="0"/>
                          <a:cs typeface="Helvetica Neue" charset="0"/>
                        </a:rPr>
                        <a:t>A summary grid indicating the areas of likely risk, development opportunities, good potential and key strengths of an individual as compared against the success profile of a role.</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31294">
                <a:tc>
                  <a:txBody>
                    <a:bodyPr/>
                    <a:lstStyle/>
                    <a:p>
                      <a:pPr marL="0" marR="0" indent="0" algn="l" defTabSz="571474"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Helvetica Neue" charset="0"/>
                          <a:ea typeface="Helvetica Neue" charset="0"/>
                          <a:cs typeface="Helvetica Neue" charset="0"/>
                        </a:rPr>
                        <a:t>Detailed weighted profile</a:t>
                      </a:r>
                    </a:p>
                    <a:p>
                      <a:pPr marL="0" marR="0" indent="0" algn="l" defTabSz="571474"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charset="0"/>
                          <a:ea typeface="Helvetica Neue" charset="0"/>
                          <a:cs typeface="Helvetica Neue" charset="0"/>
                        </a:rPr>
                        <a:t>An overall behavioural profile based on the Wave performance culture framework. </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029">
                <a:tc>
                  <a:txBody>
                    <a:bodyPr/>
                    <a:lstStyle/>
                    <a:p>
                      <a:pPr marL="0" marR="0" indent="0" algn="l" defTabSz="571474"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Helvetica Neue" charset="0"/>
                          <a:ea typeface="Helvetica Neue" charset="0"/>
                          <a:cs typeface="Helvetica Neue" charset="0"/>
                        </a:rPr>
                        <a:t>Fit to job specific profile</a:t>
                      </a:r>
                    </a:p>
                    <a:p>
                      <a:pPr marL="0" marR="0" indent="0" algn="l" defTabSz="571474"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charset="0"/>
                          <a:ea typeface="Helvetica Neue" charset="0"/>
                          <a:cs typeface="Helvetica Neue" charset="0"/>
                        </a:rPr>
                        <a:t>The behavioural profile is weighted against the ideal success factors for the role to provide a ‘Fit to job specific competency profile’.</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31294">
                <a:tc>
                  <a:txBody>
                    <a:bodyPr/>
                    <a:lstStyle/>
                    <a:p>
                      <a:pPr marL="0" marR="0" indent="0" algn="l" defTabSz="571474"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Helvetica Neue" charset="0"/>
                          <a:ea typeface="Helvetica Neue" charset="0"/>
                          <a:cs typeface="Helvetica Neue" charset="0"/>
                        </a:rPr>
                        <a:t>Additional considerations that may include:</a:t>
                      </a:r>
                    </a:p>
                    <a:p>
                      <a:pPr marL="0" marR="0" indent="0" algn="l" defTabSz="571474"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latin typeface="Helvetica Neue" charset="0"/>
                        <a:ea typeface="Helvetica Neue" charset="0"/>
                        <a:cs typeface="Helvetica Neue" charset="0"/>
                      </a:endParaRPr>
                    </a:p>
                    <a:p>
                      <a:pPr marL="285738" marR="0" lvl="1" indent="0" algn="l" defTabSz="571474"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Helvetica Neue" charset="0"/>
                          <a:ea typeface="Helvetica Neue" charset="0"/>
                          <a:cs typeface="Helvetica Neue" charset="0"/>
                        </a:rPr>
                        <a:t>Thinking factors</a:t>
                      </a:r>
                    </a:p>
                    <a:p>
                      <a:pPr marL="285738" marR="0" lvl="1" indent="0" algn="l" defTabSz="571474"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charset="0"/>
                          <a:ea typeface="Helvetica Neue" charset="0"/>
                          <a:cs typeface="Helvetica Neue" charset="0"/>
                        </a:rPr>
                        <a:t>Growth potential and capability to deal with complexity given thinking styles and reasoning ability.</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31294">
                <a:tc>
                  <a:txBody>
                    <a:bodyPr/>
                    <a:lstStyle/>
                    <a:p>
                      <a:pPr marL="285738" marR="0" lvl="1" indent="0" algn="l" defTabSz="571474"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Helvetica Neue" charset="0"/>
                          <a:ea typeface="Helvetica Neue" charset="0"/>
                          <a:cs typeface="Helvetica Neue" charset="0"/>
                        </a:rPr>
                        <a:t>Emotional factors</a:t>
                      </a:r>
                    </a:p>
                    <a:p>
                      <a:pPr marL="285738" marR="0" lvl="1" indent="0" algn="l" defTabSz="571474"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charset="0"/>
                          <a:ea typeface="Helvetica Neue" charset="0"/>
                          <a:cs typeface="Helvetica Neue" charset="0"/>
                        </a:rPr>
                        <a:t>An indication of factors that may impact leadership stability and emotional intelligence.</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13652">
                <a:tc>
                  <a:txBody>
                    <a:bodyPr/>
                    <a:lstStyle/>
                    <a:p>
                      <a:pPr marL="285738" marR="0" lvl="1" indent="0" algn="l" defTabSz="571474"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Helvetica Neue" charset="0"/>
                          <a:ea typeface="Helvetica Neue" charset="0"/>
                          <a:cs typeface="Helvetica Neue" charset="0"/>
                        </a:rPr>
                        <a:t>Motivational factors</a:t>
                      </a:r>
                    </a:p>
                    <a:p>
                      <a:pPr marL="285738" marR="0" lvl="1" indent="0" algn="l" defTabSz="571474"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Helvetica Neue" charset="0"/>
                          <a:ea typeface="Helvetica Neue" charset="0"/>
                          <a:cs typeface="Helvetica Neue" charset="0"/>
                        </a:rPr>
                        <a:t>Likely fit to the values (including integrity) that are important to the </a:t>
                      </a:r>
                      <a:r>
                        <a:rPr lang="en-US" sz="800" kern="1200" dirty="0" err="1">
                          <a:solidFill>
                            <a:schemeClr val="tx1"/>
                          </a:solidFill>
                          <a:latin typeface="Helvetica Neue" charset="0"/>
                          <a:ea typeface="Helvetica Neue" charset="0"/>
                          <a:cs typeface="Helvetica Neue" charset="0"/>
                        </a:rPr>
                        <a:t>organisation</a:t>
                      </a:r>
                      <a:r>
                        <a:rPr lang="en-US" sz="800" kern="1200" dirty="0">
                          <a:solidFill>
                            <a:schemeClr val="tx1"/>
                          </a:solidFill>
                          <a:latin typeface="Helvetica Neue" charset="0"/>
                          <a:ea typeface="Helvetica Neue" charset="0"/>
                          <a:cs typeface="Helvetica Neue" charset="0"/>
                        </a:rPr>
                        <a:t>.</a:t>
                      </a:r>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673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t>More about the </a:t>
            </a:r>
            <a:r>
              <a:rPr lang="en-US" altLang="en-US" b="1" dirty="0"/>
              <a:t>scores</a:t>
            </a:r>
            <a:r>
              <a:rPr lang="en-US" altLang="en-US" dirty="0"/>
              <a:t> used in this report </a:t>
            </a:r>
          </a:p>
        </p:txBody>
      </p:sp>
      <p:grpSp>
        <p:nvGrpSpPr>
          <p:cNvPr id="15" name="Group 14"/>
          <p:cNvGrpSpPr/>
          <p:nvPr/>
        </p:nvGrpSpPr>
        <p:grpSpPr>
          <a:xfrm>
            <a:off x="3572046" y="1064563"/>
            <a:ext cx="4991736" cy="3676861"/>
            <a:chOff x="3758026" y="1049064"/>
            <a:chExt cx="4991736" cy="3676861"/>
          </a:xfrm>
        </p:grpSpPr>
        <p:grpSp>
          <p:nvGrpSpPr>
            <p:cNvPr id="44" name="Group 43"/>
            <p:cNvGrpSpPr/>
            <p:nvPr/>
          </p:nvGrpSpPr>
          <p:grpSpPr>
            <a:xfrm>
              <a:off x="3784381" y="1049064"/>
              <a:ext cx="4965381" cy="3489319"/>
              <a:chOff x="1141499" y="1398751"/>
              <a:chExt cx="6620508" cy="4652425"/>
            </a:xfrm>
          </p:grpSpPr>
          <p:sp>
            <p:nvSpPr>
              <p:cNvPr id="45" name="Rectangle 44"/>
              <p:cNvSpPr/>
              <p:nvPr/>
            </p:nvSpPr>
            <p:spPr>
              <a:xfrm>
                <a:off x="1141499" y="4800600"/>
                <a:ext cx="6620508" cy="125057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800"/>
              </a:p>
            </p:txBody>
          </p:sp>
          <p:grpSp>
            <p:nvGrpSpPr>
              <p:cNvPr id="46" name="Group 45"/>
              <p:cNvGrpSpPr/>
              <p:nvPr/>
            </p:nvGrpSpPr>
            <p:grpSpPr>
              <a:xfrm>
                <a:off x="1222180" y="1398751"/>
                <a:ext cx="6434562" cy="4616910"/>
                <a:chOff x="1222180" y="1398751"/>
                <a:chExt cx="6434562" cy="4616910"/>
              </a:xfrm>
            </p:grpSpPr>
            <p:pic>
              <p:nvPicPr>
                <p:cNvPr id="47" name="Picture 2" descr="Image result for normal distribution of people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80" y="1398751"/>
                  <a:ext cx="6402301" cy="3748586"/>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222183" y="5529142"/>
                  <a:ext cx="1296000" cy="318924"/>
                </a:xfrm>
                <a:prstGeom prst="rect">
                  <a:avLst/>
                </a:prstGeom>
                <a:noFill/>
              </p:spPr>
              <p:txBody>
                <a:bodyPr wrap="square" lIns="27000" tIns="27000" rIns="27000" bIns="27000" rtlCol="0">
                  <a:spAutoFit/>
                </a:bodyPr>
                <a:lstStyle/>
                <a:p>
                  <a:pPr algn="l"/>
                  <a:r>
                    <a:rPr lang="en-US" sz="600" dirty="0">
                      <a:solidFill>
                        <a:srgbClr val="000000"/>
                      </a:solidFill>
                      <a:latin typeface="Helvetica Neue" charset="0"/>
                      <a:ea typeface="Helvetica Neue" charset="0"/>
                      <a:cs typeface="Helvetica Neue" charset="0"/>
                    </a:rPr>
                    <a:t>Significant development required</a:t>
                  </a:r>
                  <a:endParaRPr lang="en-GB" sz="600" dirty="0">
                    <a:solidFill>
                      <a:srgbClr val="000000"/>
                    </a:solidFill>
                    <a:latin typeface="Helvetica Neue" charset="0"/>
                    <a:ea typeface="Helvetica Neue" charset="0"/>
                    <a:cs typeface="Helvetica Neue" charset="0"/>
                  </a:endParaRPr>
                </a:p>
              </p:txBody>
            </p:sp>
            <p:sp>
              <p:nvSpPr>
                <p:cNvPr id="52" name="TextBox 51"/>
                <p:cNvSpPr txBox="1"/>
                <p:nvPr/>
              </p:nvSpPr>
              <p:spPr>
                <a:xfrm>
                  <a:off x="2498695" y="5529142"/>
                  <a:ext cx="1296000" cy="195813"/>
                </a:xfrm>
                <a:prstGeom prst="rect">
                  <a:avLst/>
                </a:prstGeom>
                <a:noFill/>
              </p:spPr>
              <p:txBody>
                <a:bodyPr wrap="square" lIns="27000" tIns="27000" rIns="27000" bIns="27000" rtlCol="0">
                  <a:spAutoFit/>
                </a:bodyPr>
                <a:lstStyle/>
                <a:p>
                  <a:r>
                    <a:rPr lang="en-US" sz="600" dirty="0">
                      <a:solidFill>
                        <a:srgbClr val="000000"/>
                      </a:solidFill>
                      <a:latin typeface="Helvetica Neue" charset="0"/>
                      <a:ea typeface="Helvetica Neue" charset="0"/>
                      <a:cs typeface="Helvetica Neue" charset="0"/>
                    </a:rPr>
                    <a:t>Development required</a:t>
                  </a:r>
                  <a:endParaRPr lang="en-GB" sz="600" dirty="0">
                    <a:solidFill>
                      <a:srgbClr val="000000"/>
                    </a:solidFill>
                    <a:latin typeface="Helvetica Neue" charset="0"/>
                    <a:ea typeface="Helvetica Neue" charset="0"/>
                    <a:cs typeface="Helvetica Neue" charset="0"/>
                  </a:endParaRPr>
                </a:p>
              </p:txBody>
            </p:sp>
            <p:sp>
              <p:nvSpPr>
                <p:cNvPr id="53" name="TextBox 52"/>
                <p:cNvSpPr txBox="1"/>
                <p:nvPr/>
              </p:nvSpPr>
              <p:spPr>
                <a:xfrm>
                  <a:off x="3795646" y="5528253"/>
                  <a:ext cx="1296000" cy="195813"/>
                </a:xfrm>
                <a:prstGeom prst="rect">
                  <a:avLst/>
                </a:prstGeom>
                <a:noFill/>
              </p:spPr>
              <p:txBody>
                <a:bodyPr wrap="square" lIns="27000" tIns="27000" rIns="27000" bIns="27000" rtlCol="0">
                  <a:spAutoFit/>
                </a:bodyPr>
                <a:lstStyle/>
                <a:p>
                  <a:r>
                    <a:rPr lang="en-US" sz="600" dirty="0">
                      <a:solidFill>
                        <a:srgbClr val="000000"/>
                      </a:solidFill>
                      <a:latin typeface="Helvetica Neue" charset="0"/>
                      <a:ea typeface="Helvetica Neue" charset="0"/>
                      <a:cs typeface="Helvetica Neue" charset="0"/>
                    </a:rPr>
                    <a:t>Effective</a:t>
                  </a:r>
                  <a:endParaRPr lang="en-GB" sz="600" dirty="0">
                    <a:solidFill>
                      <a:srgbClr val="000000"/>
                    </a:solidFill>
                    <a:latin typeface="Helvetica Neue" charset="0"/>
                    <a:ea typeface="Helvetica Neue" charset="0"/>
                    <a:cs typeface="Helvetica Neue" charset="0"/>
                  </a:endParaRPr>
                </a:p>
              </p:txBody>
            </p:sp>
            <p:sp>
              <p:nvSpPr>
                <p:cNvPr id="54" name="TextBox 53"/>
                <p:cNvSpPr txBox="1"/>
                <p:nvPr/>
              </p:nvSpPr>
              <p:spPr>
                <a:xfrm>
                  <a:off x="5096424" y="5528253"/>
                  <a:ext cx="1296000" cy="195813"/>
                </a:xfrm>
                <a:prstGeom prst="rect">
                  <a:avLst/>
                </a:prstGeom>
                <a:noFill/>
              </p:spPr>
              <p:txBody>
                <a:bodyPr wrap="square" lIns="27000" tIns="27000" rIns="27000" bIns="27000" rtlCol="0">
                  <a:spAutoFit/>
                </a:bodyPr>
                <a:lstStyle/>
                <a:p>
                  <a:r>
                    <a:rPr lang="en-US" sz="600" dirty="0">
                      <a:solidFill>
                        <a:srgbClr val="000000"/>
                      </a:solidFill>
                      <a:latin typeface="Helvetica Neue" charset="0"/>
                      <a:ea typeface="Helvetica Neue" charset="0"/>
                      <a:cs typeface="Helvetica Neue" charset="0"/>
                    </a:rPr>
                    <a:t>Strength</a:t>
                  </a:r>
                  <a:endParaRPr lang="en-GB" sz="600" dirty="0">
                    <a:solidFill>
                      <a:srgbClr val="000000"/>
                    </a:solidFill>
                    <a:latin typeface="Helvetica Neue" charset="0"/>
                    <a:ea typeface="Helvetica Neue" charset="0"/>
                    <a:cs typeface="Helvetica Neue" charset="0"/>
                  </a:endParaRPr>
                </a:p>
              </p:txBody>
            </p:sp>
            <p:sp>
              <p:nvSpPr>
                <p:cNvPr id="55" name="TextBox 54"/>
                <p:cNvSpPr txBox="1"/>
                <p:nvPr/>
              </p:nvSpPr>
              <p:spPr>
                <a:xfrm>
                  <a:off x="6360742" y="5528253"/>
                  <a:ext cx="1296000" cy="318924"/>
                </a:xfrm>
                <a:prstGeom prst="rect">
                  <a:avLst/>
                </a:prstGeom>
                <a:noFill/>
              </p:spPr>
              <p:txBody>
                <a:bodyPr wrap="square" lIns="27000" tIns="27000" rIns="27000" bIns="27000" rtlCol="0">
                  <a:spAutoFit/>
                </a:bodyPr>
                <a:lstStyle/>
                <a:p>
                  <a:pPr algn="r"/>
                  <a:r>
                    <a:rPr lang="en-US" sz="600" dirty="0">
                      <a:solidFill>
                        <a:srgbClr val="000000"/>
                      </a:solidFill>
                      <a:latin typeface="Helvetica Neue" charset="0"/>
                      <a:ea typeface="Helvetica Neue" charset="0"/>
                      <a:cs typeface="Helvetica Neue" charset="0"/>
                    </a:rPr>
                    <a:t>Significant </a:t>
                  </a:r>
                </a:p>
                <a:p>
                  <a:pPr algn="r"/>
                  <a:r>
                    <a:rPr lang="en-US" sz="600" dirty="0">
                      <a:solidFill>
                        <a:srgbClr val="000000"/>
                      </a:solidFill>
                      <a:latin typeface="Helvetica Neue" charset="0"/>
                      <a:ea typeface="Helvetica Neue" charset="0"/>
                      <a:cs typeface="Helvetica Neue" charset="0"/>
                    </a:rPr>
                    <a:t>strength</a:t>
                  </a:r>
                  <a:endParaRPr lang="en-GB" sz="600" dirty="0">
                    <a:solidFill>
                      <a:srgbClr val="000000"/>
                    </a:solidFill>
                    <a:latin typeface="Helvetica Neue" charset="0"/>
                    <a:ea typeface="Helvetica Neue" charset="0"/>
                    <a:cs typeface="Helvetica Neue" charset="0"/>
                  </a:endParaRPr>
                </a:p>
              </p:txBody>
            </p:sp>
            <p:sp>
              <p:nvSpPr>
                <p:cNvPr id="56" name="Down Arrow 55"/>
                <p:cNvSpPr>
                  <a:spLocks/>
                </p:cNvSpPr>
                <p:nvPr/>
              </p:nvSpPr>
              <p:spPr>
                <a:xfrm flipV="1">
                  <a:off x="3396866" y="5763661"/>
                  <a:ext cx="216000" cy="252000"/>
                </a:xfrm>
                <a:prstGeom prst="downArrow">
                  <a:avLst/>
                </a:prstGeom>
                <a:ln w="254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800"/>
                </a:p>
              </p:txBody>
            </p:sp>
            <p:cxnSp>
              <p:nvCxnSpPr>
                <p:cNvPr id="48" name="Straight Connector 47"/>
                <p:cNvCxnSpPr/>
                <p:nvPr/>
              </p:nvCxnSpPr>
              <p:spPr>
                <a:xfrm>
                  <a:off x="3603811" y="1734671"/>
                  <a:ext cx="40342" cy="3684494"/>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gr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026" y="3583551"/>
              <a:ext cx="4991736" cy="580220"/>
            </a:xfrm>
            <a:prstGeom prst="rect">
              <a:avLst/>
            </a:prstGeom>
          </p:spPr>
        </p:pic>
        <p:sp>
          <p:nvSpPr>
            <p:cNvPr id="12" name="Rectangle 11"/>
            <p:cNvSpPr/>
            <p:nvPr/>
          </p:nvSpPr>
          <p:spPr>
            <a:xfrm>
              <a:off x="3758027" y="4541259"/>
              <a:ext cx="4572000" cy="184666"/>
            </a:xfrm>
            <a:prstGeom prst="rect">
              <a:avLst/>
            </a:prstGeom>
          </p:spPr>
          <p:txBody>
            <a:bodyPr>
              <a:spAutoFit/>
            </a:bodyPr>
            <a:lstStyle/>
            <a:p>
              <a:pPr lvl="0" algn="l" eaLnBrk="0" hangingPunct="0"/>
              <a:r>
                <a:rPr lang="en-US" altLang="en-US" sz="600" dirty="0">
                  <a:solidFill>
                    <a:schemeClr val="bg2">
                      <a:lumMod val="50000"/>
                    </a:schemeClr>
                  </a:solidFill>
                  <a:latin typeface="Helvetica Neue" charset="0"/>
                  <a:ea typeface="Helvetica Neue" charset="0"/>
                  <a:cs typeface="Helvetica Neue" charset="0"/>
                </a:rPr>
                <a:t>*Percentage better than comparison group</a:t>
              </a:r>
            </a:p>
          </p:txBody>
        </p:sp>
        <p:sp>
          <p:nvSpPr>
            <p:cNvPr id="34" name="Oval 33"/>
            <p:cNvSpPr>
              <a:spLocks noChangeAspect="1"/>
            </p:cNvSpPr>
            <p:nvPr/>
          </p:nvSpPr>
          <p:spPr>
            <a:xfrm>
              <a:off x="5436472" y="3790920"/>
              <a:ext cx="215256" cy="215256"/>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800"/>
            </a:p>
          </p:txBody>
        </p:sp>
      </p:grpSp>
      <p:sp>
        <p:nvSpPr>
          <p:cNvPr id="9" name="Rectangle 8"/>
          <p:cNvSpPr/>
          <p:nvPr/>
        </p:nvSpPr>
        <p:spPr>
          <a:xfrm>
            <a:off x="457201" y="1136241"/>
            <a:ext cx="4083802" cy="2246769"/>
          </a:xfrm>
          <a:prstGeom prst="rect">
            <a:avLst/>
          </a:prstGeom>
        </p:spPr>
        <p:txBody>
          <a:bodyPr wrap="square">
            <a:spAutoFit/>
          </a:bodyPr>
          <a:lstStyle/>
          <a:p>
            <a:pPr lvl="0" algn="l" eaLnBrk="0" hangingPunct="0"/>
            <a:r>
              <a:rPr lang="en-US" altLang="en-US" sz="1000" dirty="0">
                <a:latin typeface="Helvetica Neue" charset="0"/>
                <a:ea typeface="Helvetica Neue" charset="0"/>
                <a:cs typeface="Helvetica Neue" charset="0"/>
              </a:rPr>
              <a:t>The individual profile scores from the assessments have been compared with other individuals who have previously completed these assessments.  </a:t>
            </a:r>
          </a:p>
          <a:p>
            <a:pPr lvl="0" algn="l" eaLnBrk="0" hangingPunct="0"/>
            <a:endParaRPr lang="en-US" altLang="en-US" sz="1000" dirty="0">
              <a:latin typeface="Helvetica Neue" charset="0"/>
              <a:ea typeface="Helvetica Neue" charset="0"/>
              <a:cs typeface="Helvetica Neue" charset="0"/>
            </a:endParaRPr>
          </a:p>
          <a:p>
            <a:pPr lvl="0" algn="l" eaLnBrk="0" hangingPunct="0"/>
            <a:r>
              <a:rPr lang="en-US" altLang="en-US" sz="1000" dirty="0">
                <a:latin typeface="Helvetica Neue" charset="0"/>
                <a:ea typeface="Helvetica Neue" charset="0"/>
                <a:cs typeface="Helvetica Neue" charset="0"/>
              </a:rPr>
              <a:t>Results are shown on a scale of 1 to 10.</a:t>
            </a:r>
          </a:p>
          <a:p>
            <a:pPr lvl="0" algn="l" eaLnBrk="0" hangingPunct="0"/>
            <a:endParaRPr lang="en-US" altLang="en-US" sz="1000" dirty="0">
              <a:latin typeface="Helvetica Neue" charset="0"/>
              <a:ea typeface="Helvetica Neue" charset="0"/>
              <a:cs typeface="Helvetica Neue" charset="0"/>
            </a:endParaRPr>
          </a:p>
          <a:p>
            <a:pPr lvl="0" algn="l" eaLnBrk="0" hangingPunct="0"/>
            <a:r>
              <a:rPr lang="en-US" altLang="en-US" sz="1000" dirty="0">
                <a:latin typeface="Helvetica Neue" charset="0"/>
                <a:ea typeface="Helvetica Neue" charset="0"/>
                <a:cs typeface="Helvetica Neue" charset="0"/>
              </a:rPr>
              <a:t>In this example, a score of 4 indicates that this individual performed better than only about 25% of the group they were compared to. In comparison to other people, this is a fairly low score and development may be required.</a:t>
            </a:r>
          </a:p>
          <a:p>
            <a:pPr lvl="0" algn="l" eaLnBrk="0" hangingPunct="0"/>
            <a:endParaRPr lang="en-US" altLang="en-US" sz="1000" dirty="0">
              <a:latin typeface="Helvetica Neue" charset="0"/>
              <a:ea typeface="Helvetica Neue" charset="0"/>
              <a:cs typeface="Helvetica Neue" charset="0"/>
            </a:endParaRPr>
          </a:p>
          <a:p>
            <a:pPr lvl="0" algn="l" eaLnBrk="0" hangingPunct="0"/>
            <a:r>
              <a:rPr lang="en-US" altLang="en-US" sz="1000" dirty="0">
                <a:latin typeface="Helvetica Neue" charset="0"/>
                <a:ea typeface="Helvetica Neue" charset="0"/>
                <a:cs typeface="Helvetica Neue" charset="0"/>
              </a:rPr>
              <a:t>In contrast, a score of 7 indicates that the individual performed better than about 75% of the group. This is a fairly high </a:t>
            </a:r>
            <a:br>
              <a:rPr lang="en-US" altLang="en-US" sz="1000" dirty="0">
                <a:latin typeface="Helvetica Neue" charset="0"/>
                <a:ea typeface="Helvetica Neue" charset="0"/>
                <a:cs typeface="Helvetica Neue" charset="0"/>
              </a:rPr>
            </a:br>
            <a:r>
              <a:rPr lang="en-US" altLang="en-US" sz="1000" dirty="0">
                <a:latin typeface="Helvetica Neue" charset="0"/>
                <a:ea typeface="Helvetica Neue" charset="0"/>
                <a:cs typeface="Helvetica Neue" charset="0"/>
              </a:rPr>
              <a:t>score and a possible strength for this individual.</a:t>
            </a:r>
          </a:p>
        </p:txBody>
      </p:sp>
      <p:grpSp>
        <p:nvGrpSpPr>
          <p:cNvPr id="16" name="Group 15"/>
          <p:cNvGrpSpPr/>
          <p:nvPr/>
        </p:nvGrpSpPr>
        <p:grpSpPr>
          <a:xfrm>
            <a:off x="552548" y="3721953"/>
            <a:ext cx="2609557" cy="400110"/>
            <a:chOff x="552548" y="3721953"/>
            <a:chExt cx="2609557" cy="400110"/>
          </a:xfrm>
        </p:grpSpPr>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38" name="TextBox 37"/>
            <p:cNvSpPr txBox="1"/>
            <p:nvPr/>
          </p:nvSpPr>
          <p:spPr>
            <a:xfrm>
              <a:off x="850954" y="3721953"/>
              <a:ext cx="2311151"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Remember that scores of 5 and 6 are average and typical for most people.</a:t>
              </a:r>
            </a:p>
          </p:txBody>
        </p:sp>
      </p:grpSp>
      <p:sp>
        <p:nvSpPr>
          <p:cNvPr id="17" name="Slide Number Placeholder 16"/>
          <p:cNvSpPr>
            <a:spLocks noGrp="1"/>
          </p:cNvSpPr>
          <p:nvPr>
            <p:ph type="sldNum" sz="quarter" idx="11"/>
          </p:nvPr>
        </p:nvSpPr>
        <p:spPr/>
        <p:txBody>
          <a:bodyPr/>
          <a:lstStyle/>
          <a:p>
            <a:pPr>
              <a:defRPr/>
            </a:pPr>
            <a:r>
              <a:rPr lang="en-GB"/>
              <a:t>PAGE </a:t>
            </a:r>
            <a:fld id="{CA0E158F-36BB-4448-BD17-99892819D07B}" type="slidenum">
              <a:rPr lang="en-GB" smtClean="0"/>
              <a:pPr>
                <a:defRPr/>
              </a:pPr>
              <a:t>4</a:t>
            </a:fld>
            <a:endParaRPr lang="en-GB" dirty="0"/>
          </a:p>
        </p:txBody>
      </p:sp>
    </p:spTree>
    <p:extLst>
      <p:ext uri="{BB962C8B-B14F-4D97-AF65-F5344CB8AC3E}">
        <p14:creationId xmlns:p14="http://schemas.microsoft.com/office/powerpoint/2010/main" val="132546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Interpreting the </a:t>
            </a:r>
            <a:r>
              <a:rPr lang="en-US" b="1" dirty="0"/>
              <a:t>Talent Match Score</a:t>
            </a:r>
            <a:endParaRPr lang="en-US" altLang="en-US" b="1" dirty="0"/>
          </a:p>
        </p:txBody>
      </p:sp>
      <p:sp>
        <p:nvSpPr>
          <p:cNvPr id="9" name="Rectangle 8"/>
          <p:cNvSpPr/>
          <p:nvPr/>
        </p:nvSpPr>
        <p:spPr>
          <a:xfrm>
            <a:off x="457201" y="2362899"/>
            <a:ext cx="4153546" cy="1931627"/>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The overall recommendation is a calculated, weighted score </a:t>
            </a:r>
            <a:r>
              <a:rPr lang="en-US" altLang="en-US" sz="1000" dirty="0">
                <a:latin typeface="Helvetica Neue" charset="0"/>
                <a:ea typeface="Helvetica Neue" charset="0"/>
                <a:cs typeface="Helvetica Neue" charset="0"/>
              </a:rPr>
              <a:t>based on the individual’s fit against the essential and important behaviours, as well as the essential skills and capabilities for this role. </a:t>
            </a:r>
            <a:r>
              <a:rPr lang="en-US" sz="1000" dirty="0">
                <a:latin typeface="Helvetica Neue" charset="0"/>
                <a:ea typeface="Helvetica Neue" charset="0"/>
                <a:cs typeface="Helvetica Neue" charset="0"/>
              </a:rPr>
              <a:t>It provides an indication of probability of success.</a:t>
            </a:r>
            <a:endParaRPr lang="en-US" altLang="en-US" sz="1000" dirty="0">
              <a:latin typeface="Helvetica Neue" charset="0"/>
              <a:ea typeface="Helvetica Neue" charset="0"/>
              <a:cs typeface="Helvetica Neue" charset="0"/>
            </a:endParaRPr>
          </a:p>
          <a:p>
            <a:pPr lvl="0" algn="just" eaLnBrk="0" hangingPunct="0"/>
            <a:endParaRPr lang="en-US" altLang="en-US" sz="1000" dirty="0">
              <a:latin typeface="Helvetica Neue" charset="0"/>
              <a:ea typeface="Helvetica Neue" charset="0"/>
              <a:cs typeface="Helvetica Neue" charset="0"/>
            </a:endParaRPr>
          </a:p>
          <a:p>
            <a:pPr lvl="0" algn="just" eaLnBrk="0" hangingPunct="0"/>
            <a:r>
              <a:rPr lang="en-US" altLang="en-US" sz="1000" dirty="0">
                <a:latin typeface="Helvetica Neue" charset="0"/>
                <a:ea typeface="Helvetica Neue" charset="0"/>
                <a:cs typeface="Helvetica Neue" charset="0"/>
              </a:rPr>
              <a:t>The results are based on a 1 to 10 scale where 1 is unlikely to be successful and 10 is highly likely to be successful.</a:t>
            </a:r>
          </a:p>
          <a:p>
            <a:pPr lvl="0" algn="just" eaLnBrk="0" hangingPunct="0"/>
            <a:endParaRPr lang="en-US" altLang="en-US" sz="1000" dirty="0">
              <a:latin typeface="Helvetica Neue" charset="0"/>
              <a:ea typeface="Helvetica Neue" charset="0"/>
              <a:cs typeface="Helvetica Neue" charset="0"/>
            </a:endParaRPr>
          </a:p>
          <a:p>
            <a:pPr lvl="0" algn="just" eaLnBrk="0" hangingPunct="0"/>
            <a:r>
              <a:rPr lang="en-US" altLang="en-US" sz="1000" dirty="0">
                <a:latin typeface="Helvetica Neue" charset="0"/>
                <a:ea typeface="Helvetica Neue" charset="0"/>
                <a:cs typeface="Helvetica Neue" charset="0"/>
              </a:rPr>
              <a:t>In this example, a score of 4 indicates that this individual’s fit against what is required for this particular role is fairly low and he/she is less likely to be successful in this role.</a:t>
            </a:r>
          </a:p>
        </p:txBody>
      </p:sp>
      <p:grpSp>
        <p:nvGrpSpPr>
          <p:cNvPr id="16" name="Group 15"/>
          <p:cNvGrpSpPr/>
          <p:nvPr/>
        </p:nvGrpSpPr>
        <p:grpSpPr>
          <a:xfrm>
            <a:off x="4896935" y="3166598"/>
            <a:ext cx="3693988" cy="553998"/>
            <a:chOff x="552548" y="3721953"/>
            <a:chExt cx="3693988" cy="553998"/>
          </a:xfrm>
        </p:grpSpPr>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38" name="TextBox 37"/>
            <p:cNvSpPr txBox="1"/>
            <p:nvPr/>
          </p:nvSpPr>
          <p:spPr>
            <a:xfrm>
              <a:off x="850954" y="3721953"/>
              <a:ext cx="3395582"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Remember that a score of 5 and 6 is average and, although, typical for most people, does indicate some areas of poor fit that needs consideration.</a:t>
              </a:r>
            </a:p>
          </p:txBody>
        </p:sp>
      </p:grpSp>
      <p:grpSp>
        <p:nvGrpSpPr>
          <p:cNvPr id="24" name="Group 23"/>
          <p:cNvGrpSpPr/>
          <p:nvPr/>
        </p:nvGrpSpPr>
        <p:grpSpPr>
          <a:xfrm>
            <a:off x="4896935" y="2552855"/>
            <a:ext cx="3693988" cy="553998"/>
            <a:chOff x="5612771" y="2344471"/>
            <a:chExt cx="3693988" cy="553998"/>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26" name="TextBox 25"/>
            <p:cNvSpPr txBox="1"/>
            <p:nvPr/>
          </p:nvSpPr>
          <p:spPr>
            <a:xfrm>
              <a:off x="5916001" y="2344471"/>
              <a:ext cx="3390758"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This score will change if the individual is matched to another success profile. Don’t compare individuals who are matched against different profiles.</a:t>
              </a:r>
            </a:p>
          </p:txBody>
        </p:sp>
      </p:grpSp>
      <p:grpSp>
        <p:nvGrpSpPr>
          <p:cNvPr id="27" name="Group 26"/>
          <p:cNvGrpSpPr/>
          <p:nvPr/>
        </p:nvGrpSpPr>
        <p:grpSpPr>
          <a:xfrm>
            <a:off x="4896935" y="3780341"/>
            <a:ext cx="3693988" cy="400110"/>
            <a:chOff x="552548" y="3721953"/>
            <a:chExt cx="3693988" cy="40011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29" name="TextBox 28"/>
            <p:cNvSpPr txBox="1"/>
            <p:nvPr/>
          </p:nvSpPr>
          <p:spPr>
            <a:xfrm>
              <a:off x="850954" y="3721953"/>
              <a:ext cx="3395582"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Always take additional information into account when making selection decisions.</a:t>
              </a:r>
            </a:p>
          </p:txBody>
        </p:sp>
      </p:grpSp>
      <p:grpSp>
        <p:nvGrpSpPr>
          <p:cNvPr id="30" name="Group 29"/>
          <p:cNvGrpSpPr/>
          <p:nvPr/>
        </p:nvGrpSpPr>
        <p:grpSpPr>
          <a:xfrm>
            <a:off x="4896935" y="4240195"/>
            <a:ext cx="3693988" cy="400110"/>
            <a:chOff x="5612771" y="2848365"/>
            <a:chExt cx="3348092" cy="400110"/>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32" name="TextBox 31"/>
            <p:cNvSpPr txBox="1"/>
            <p:nvPr/>
          </p:nvSpPr>
          <p:spPr>
            <a:xfrm>
              <a:off x="5916002" y="2848365"/>
              <a:ext cx="3044861"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Individuals with fit scores less than 4 are typically very unlikely to be successful.</a:t>
              </a:r>
            </a:p>
          </p:txBody>
        </p:sp>
      </p:grpSp>
      <p:grpSp>
        <p:nvGrpSpPr>
          <p:cNvPr id="35" name="Group 34"/>
          <p:cNvGrpSpPr/>
          <p:nvPr/>
        </p:nvGrpSpPr>
        <p:grpSpPr>
          <a:xfrm>
            <a:off x="4896935" y="1479257"/>
            <a:ext cx="3693988" cy="553998"/>
            <a:chOff x="5612771" y="2344471"/>
            <a:chExt cx="3693988" cy="553998"/>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37" name="TextBox 36"/>
            <p:cNvSpPr txBox="1"/>
            <p:nvPr/>
          </p:nvSpPr>
          <p:spPr>
            <a:xfrm>
              <a:off x="5916001" y="2344471"/>
              <a:ext cx="3390758"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The fit score is dependent on an accurate success profile. Always confirm the accuracy of the success profile before making talent decisions.</a:t>
              </a:r>
            </a:p>
          </p:txBody>
        </p:sp>
      </p:grpSp>
      <p:grpSp>
        <p:nvGrpSpPr>
          <p:cNvPr id="39" name="Group 38"/>
          <p:cNvGrpSpPr/>
          <p:nvPr/>
        </p:nvGrpSpPr>
        <p:grpSpPr>
          <a:xfrm>
            <a:off x="4896935" y="2093000"/>
            <a:ext cx="3693988" cy="400110"/>
            <a:chOff x="5612771" y="2344471"/>
            <a:chExt cx="3693988" cy="400110"/>
          </a:xfrm>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42" name="TextBox 41"/>
            <p:cNvSpPr txBox="1"/>
            <p:nvPr/>
          </p:nvSpPr>
          <p:spPr>
            <a:xfrm>
              <a:off x="5916001" y="2344471"/>
              <a:ext cx="3390758"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Don’t use success profiles that are not based on proper job analysis.</a:t>
              </a:r>
            </a:p>
          </p:txBody>
        </p:sp>
      </p:grpSp>
      <p:sp>
        <p:nvSpPr>
          <p:cNvPr id="5" name="Slide Number Placeholder 4"/>
          <p:cNvSpPr>
            <a:spLocks noGrp="1"/>
          </p:cNvSpPr>
          <p:nvPr>
            <p:ph type="sldNum" sz="quarter" idx="11"/>
          </p:nvPr>
        </p:nvSpPr>
        <p:spPr/>
        <p:txBody>
          <a:bodyPr/>
          <a:lstStyle/>
          <a:p>
            <a:pPr>
              <a:defRPr/>
            </a:pPr>
            <a:r>
              <a:rPr lang="en-GB"/>
              <a:t>PAGE </a:t>
            </a:r>
            <a:fld id="{CA0E158F-36BB-4448-BD17-99892819D07B}" type="slidenum">
              <a:rPr lang="en-GB" smtClean="0"/>
              <a:pPr>
                <a:defRPr/>
              </a:pPr>
              <a:t>5</a:t>
            </a:fld>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80" y="1486356"/>
            <a:ext cx="4098367" cy="657310"/>
          </a:xfrm>
          <a:prstGeom prst="rect">
            <a:avLst/>
          </a:prstGeom>
          <a:ln>
            <a:solidFill>
              <a:schemeClr val="bg2"/>
            </a:solidFill>
          </a:ln>
        </p:spPr>
      </p:pic>
    </p:spTree>
    <p:extLst>
      <p:ext uri="{BB962C8B-B14F-4D97-AF65-F5344CB8AC3E}">
        <p14:creationId xmlns:p14="http://schemas.microsoft.com/office/powerpoint/2010/main" val="342161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740" y="2178813"/>
            <a:ext cx="4071044" cy="1314418"/>
          </a:xfrm>
          <a:prstGeom prst="rect">
            <a:avLst/>
          </a:prstGeom>
          <a:ln>
            <a:solidFill>
              <a:schemeClr val="bg2"/>
            </a:solidFill>
          </a:ln>
        </p:spPr>
      </p:pic>
      <p:sp>
        <p:nvSpPr>
          <p:cNvPr id="2" name="Title 1"/>
          <p:cNvSpPr>
            <a:spLocks noGrp="1"/>
          </p:cNvSpPr>
          <p:nvPr>
            <p:ph type="title"/>
          </p:nvPr>
        </p:nvSpPr>
        <p:spPr/>
        <p:txBody>
          <a:bodyPr>
            <a:noAutofit/>
          </a:bodyPr>
          <a:lstStyle/>
          <a:p>
            <a:pPr lvl="0"/>
            <a:r>
              <a:rPr lang="en-US" dirty="0"/>
              <a:t>Interpreting the </a:t>
            </a:r>
            <a:r>
              <a:rPr lang="en-US" b="1" dirty="0"/>
              <a:t>sub-scores</a:t>
            </a:r>
            <a:endParaRPr lang="en-US" altLang="en-US" b="1" dirty="0"/>
          </a:p>
        </p:txBody>
      </p:sp>
      <p:sp>
        <p:nvSpPr>
          <p:cNvPr id="23" name="Rectangle 22"/>
          <p:cNvSpPr/>
          <p:nvPr/>
        </p:nvSpPr>
        <p:spPr>
          <a:xfrm>
            <a:off x="457201" y="1036295"/>
            <a:ext cx="4891634" cy="437327"/>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The report provides additional summary profiles for thinking, emotional and motivational factors. Each area my contain multiple dimensions and sub-scores.</a:t>
            </a:r>
          </a:p>
        </p:txBody>
      </p:sp>
      <p:sp>
        <p:nvSpPr>
          <p:cNvPr id="3" name="Line Callout 1 (Border and Accent Bar) 2"/>
          <p:cNvSpPr/>
          <p:nvPr/>
        </p:nvSpPr>
        <p:spPr>
          <a:xfrm flipH="1">
            <a:off x="839998" y="3070400"/>
            <a:ext cx="590720" cy="180320"/>
          </a:xfrm>
          <a:prstGeom prst="accentBorderCallout1">
            <a:avLst>
              <a:gd name="adj1" fmla="val 18750"/>
              <a:gd name="adj2" fmla="val -8333"/>
              <a:gd name="adj3" fmla="val 100030"/>
              <a:gd name="adj4" fmla="val -105737"/>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6" name="Rectangle 5"/>
          <p:cNvSpPr/>
          <p:nvPr/>
        </p:nvSpPr>
        <p:spPr>
          <a:xfrm>
            <a:off x="556777" y="2998069"/>
            <a:ext cx="882033"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Section</a:t>
            </a:r>
            <a:endParaRPr lang="en-US" sz="2000" dirty="0"/>
          </a:p>
        </p:txBody>
      </p:sp>
      <p:sp>
        <p:nvSpPr>
          <p:cNvPr id="47" name="Line Callout 1 (Border and Accent Bar) 46"/>
          <p:cNvSpPr/>
          <p:nvPr/>
        </p:nvSpPr>
        <p:spPr>
          <a:xfrm>
            <a:off x="6477465" y="3374104"/>
            <a:ext cx="590720" cy="324981"/>
          </a:xfrm>
          <a:prstGeom prst="accentBorderCallout1">
            <a:avLst>
              <a:gd name="adj1" fmla="val 18750"/>
              <a:gd name="adj2" fmla="val -8333"/>
              <a:gd name="adj3" fmla="val -27192"/>
              <a:gd name="adj4" fmla="val -78516"/>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8" name="Rectangle 47"/>
          <p:cNvSpPr/>
          <p:nvPr/>
        </p:nvSpPr>
        <p:spPr>
          <a:xfrm>
            <a:off x="6461281" y="3357920"/>
            <a:ext cx="1820708" cy="34925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Implication of overall score</a:t>
            </a:r>
            <a:endParaRPr lang="en-US" sz="2000" dirty="0"/>
          </a:p>
        </p:txBody>
      </p:sp>
      <p:sp>
        <p:nvSpPr>
          <p:cNvPr id="55" name="Line Callout 1 (Border and Accent Bar) 54"/>
          <p:cNvSpPr/>
          <p:nvPr/>
        </p:nvSpPr>
        <p:spPr>
          <a:xfrm>
            <a:off x="6477465" y="2530322"/>
            <a:ext cx="590720" cy="324981"/>
          </a:xfrm>
          <a:prstGeom prst="accentBorderCallout1">
            <a:avLst>
              <a:gd name="adj1" fmla="val 18750"/>
              <a:gd name="adj2" fmla="val -8333"/>
              <a:gd name="adj3" fmla="val 164176"/>
              <a:gd name="adj4" fmla="val -326618"/>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56" name="Rectangle 55"/>
          <p:cNvSpPr/>
          <p:nvPr/>
        </p:nvSpPr>
        <p:spPr>
          <a:xfrm>
            <a:off x="6461281" y="2514138"/>
            <a:ext cx="1820708" cy="34925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Overall score for </a:t>
            </a:r>
            <a:r>
              <a:rPr lang="en-US" sz="900">
                <a:solidFill>
                  <a:srgbClr val="CACFD3">
                    <a:lumMod val="50000"/>
                  </a:srgbClr>
                </a:solidFill>
                <a:latin typeface="Helvetica Neue" charset="0"/>
                <a:ea typeface="Helvetica Neue" charset="0"/>
                <a:cs typeface="Helvetica Neue" charset="0"/>
              </a:rPr>
              <a:t>the dimension on a 10 point scale</a:t>
            </a:r>
            <a:endParaRPr lang="en-US" sz="2000" dirty="0"/>
          </a:p>
        </p:txBody>
      </p:sp>
      <p:grpSp>
        <p:nvGrpSpPr>
          <p:cNvPr id="57" name="Group 56"/>
          <p:cNvGrpSpPr/>
          <p:nvPr/>
        </p:nvGrpSpPr>
        <p:grpSpPr>
          <a:xfrm>
            <a:off x="1438810" y="4015543"/>
            <a:ext cx="3135873" cy="400110"/>
            <a:chOff x="5612771" y="2848365"/>
            <a:chExt cx="2842238" cy="400110"/>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59" name="TextBox 58"/>
            <p:cNvSpPr txBox="1"/>
            <p:nvPr/>
          </p:nvSpPr>
          <p:spPr>
            <a:xfrm>
              <a:off x="5916002" y="2848365"/>
              <a:ext cx="2539007" cy="400110"/>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The rest of the report provides a detailed profile for each of these sections.</a:t>
              </a:r>
            </a:p>
          </p:txBody>
        </p:sp>
      </p:grpSp>
      <p:grpSp>
        <p:nvGrpSpPr>
          <p:cNvPr id="60" name="Group 59"/>
          <p:cNvGrpSpPr/>
          <p:nvPr/>
        </p:nvGrpSpPr>
        <p:grpSpPr>
          <a:xfrm>
            <a:off x="4776458" y="4015543"/>
            <a:ext cx="2653180" cy="400110"/>
            <a:chOff x="5612771" y="2848365"/>
            <a:chExt cx="2404744" cy="400110"/>
          </a:xfrm>
        </p:grpSpPr>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62" name="TextBox 61"/>
            <p:cNvSpPr txBox="1"/>
            <p:nvPr/>
          </p:nvSpPr>
          <p:spPr>
            <a:xfrm>
              <a:off x="5916002" y="2848365"/>
              <a:ext cx="2101513" cy="400110"/>
            </a:xfrm>
            <a:prstGeom prst="rect">
              <a:avLst/>
            </a:prstGeom>
            <a:noFill/>
          </p:spPr>
          <p:txBody>
            <a:bodyPr wrap="square" rtlCol="0">
              <a:spAutoFit/>
            </a:bodyPr>
            <a:lstStyle/>
            <a:p>
              <a:pPr algn="l" eaLnBrk="0" hangingPunct="0"/>
              <a:r>
                <a:rPr lang="en-US" sz="1000" dirty="0">
                  <a:solidFill>
                    <a:schemeClr val="bg2">
                      <a:lumMod val="50000"/>
                    </a:schemeClr>
                  </a:solidFill>
                  <a:latin typeface="Helvetica Neue" charset="0"/>
                  <a:ea typeface="Helvetica Neue" charset="0"/>
                  <a:cs typeface="Helvetica Neue" charset="0"/>
                </a:rPr>
                <a:t>Scores in these areas </a:t>
              </a:r>
              <a:r>
                <a:rPr lang="en-US" sz="1000">
                  <a:solidFill>
                    <a:schemeClr val="bg2">
                      <a:lumMod val="50000"/>
                    </a:schemeClr>
                  </a:solidFill>
                  <a:latin typeface="Helvetica Neue" charset="0"/>
                  <a:ea typeface="Helvetica Neue" charset="0"/>
                  <a:cs typeface="Helvetica Neue" charset="0"/>
                </a:rPr>
                <a:t>are included </a:t>
              </a:r>
              <a:r>
                <a:rPr lang="en-US" sz="1000" dirty="0">
                  <a:solidFill>
                    <a:schemeClr val="bg2">
                      <a:lumMod val="50000"/>
                    </a:schemeClr>
                  </a:solidFill>
                  <a:latin typeface="Helvetica Neue" charset="0"/>
                  <a:ea typeface="Helvetica Neue" charset="0"/>
                  <a:cs typeface="Helvetica Neue" charset="0"/>
                </a:rPr>
                <a:t>in the overall recommendation. </a:t>
              </a:r>
            </a:p>
          </p:txBody>
        </p:sp>
      </p:gr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6</a:t>
            </a:fld>
            <a:endParaRPr lang="en-GB" dirty="0"/>
          </a:p>
        </p:txBody>
      </p:sp>
    </p:spTree>
    <p:extLst>
      <p:ext uri="{BB962C8B-B14F-4D97-AF65-F5344CB8AC3E}">
        <p14:creationId xmlns:p14="http://schemas.microsoft.com/office/powerpoint/2010/main" val="40806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285099" y="1792308"/>
            <a:ext cx="3731951" cy="1159358"/>
            <a:chOff x="2285099" y="1792308"/>
            <a:chExt cx="3731951" cy="1159358"/>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8" y="1802228"/>
              <a:ext cx="3659845" cy="789928"/>
            </a:xfrm>
            <a:prstGeom prst="rect">
              <a:avLst/>
            </a:prstGeom>
          </p:spPr>
        </p:pic>
        <p:grpSp>
          <p:nvGrpSpPr>
            <p:cNvPr id="12" name="Group 11"/>
            <p:cNvGrpSpPr/>
            <p:nvPr/>
          </p:nvGrpSpPr>
          <p:grpSpPr>
            <a:xfrm>
              <a:off x="2285099" y="1792308"/>
              <a:ext cx="3731951" cy="1159358"/>
              <a:chOff x="1924434" y="2016405"/>
              <a:chExt cx="3731951" cy="1159358"/>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9223"/>
              <a:stretch/>
            </p:blipFill>
            <p:spPr>
              <a:xfrm>
                <a:off x="1924434" y="2754119"/>
                <a:ext cx="3667677" cy="398195"/>
              </a:xfrm>
              <a:prstGeom prst="rect">
                <a:avLst/>
              </a:prstGeom>
              <a:ln>
                <a:noFill/>
              </a:ln>
            </p:spPr>
          </p:pic>
          <p:sp>
            <p:nvSpPr>
              <p:cNvPr id="9" name="Rectangle 8"/>
              <p:cNvSpPr/>
              <p:nvPr/>
            </p:nvSpPr>
            <p:spPr>
              <a:xfrm>
                <a:off x="1983091" y="2016405"/>
                <a:ext cx="3673294" cy="1159358"/>
              </a:xfrm>
              <a:prstGeom prst="rect">
                <a:avLst/>
              </a:prstGeom>
              <a:noFill/>
              <a:ln w="9525">
                <a:solidFill>
                  <a:schemeClr val="bg2"/>
                </a:solid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Autofit/>
          </a:bodyPr>
          <a:lstStyle/>
          <a:p>
            <a:pPr lvl="0"/>
            <a:r>
              <a:rPr lang="en-US" dirty="0"/>
              <a:t>Interpreting the </a:t>
            </a:r>
            <a:r>
              <a:rPr lang="en-US" b="1" dirty="0"/>
              <a:t>other considerations </a:t>
            </a:r>
            <a:r>
              <a:rPr lang="en-US" dirty="0"/>
              <a:t>section</a:t>
            </a:r>
            <a:endParaRPr lang="en-US" altLang="en-US" dirty="0"/>
          </a:p>
        </p:txBody>
      </p:sp>
      <p:sp>
        <p:nvSpPr>
          <p:cNvPr id="23" name="Rectangle 22"/>
          <p:cNvSpPr/>
          <p:nvPr/>
        </p:nvSpPr>
        <p:spPr>
          <a:xfrm>
            <a:off x="457201" y="1036295"/>
            <a:ext cx="4891634" cy="437327"/>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The report provides additional summary profiles for thinking, emotional and motivational factors. Each area may contain multiple dimensions and sub-scores.</a:t>
            </a:r>
          </a:p>
        </p:txBody>
      </p:sp>
      <p:sp>
        <p:nvSpPr>
          <p:cNvPr id="3" name="Line Callout 1 (Border and Accent Bar) 2"/>
          <p:cNvSpPr/>
          <p:nvPr/>
        </p:nvSpPr>
        <p:spPr>
          <a:xfrm flipH="1">
            <a:off x="1517153" y="1845455"/>
            <a:ext cx="590720" cy="180320"/>
          </a:xfrm>
          <a:prstGeom prst="accentBorderCallout1">
            <a:avLst>
              <a:gd name="adj1" fmla="val 18750"/>
              <a:gd name="adj2" fmla="val -8333"/>
              <a:gd name="adj3" fmla="val 21455"/>
              <a:gd name="adj4" fmla="val -46852"/>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6" name="Rectangle 5"/>
          <p:cNvSpPr/>
          <p:nvPr/>
        </p:nvSpPr>
        <p:spPr>
          <a:xfrm>
            <a:off x="1233932" y="1773124"/>
            <a:ext cx="882033"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Section</a:t>
            </a:r>
            <a:endParaRPr lang="en-US" sz="2000" dirty="0"/>
          </a:p>
        </p:txBody>
      </p:sp>
      <p:sp>
        <p:nvSpPr>
          <p:cNvPr id="45" name="Line Callout 1 (Border and Accent Bar) 44"/>
          <p:cNvSpPr/>
          <p:nvPr/>
        </p:nvSpPr>
        <p:spPr>
          <a:xfrm flipH="1">
            <a:off x="1517153" y="2186620"/>
            <a:ext cx="590720" cy="260566"/>
          </a:xfrm>
          <a:prstGeom prst="accentBorderCallout1">
            <a:avLst>
              <a:gd name="adj1" fmla="val 18750"/>
              <a:gd name="adj2" fmla="val -8333"/>
              <a:gd name="adj3" fmla="val -16716"/>
              <a:gd name="adj4" fmla="val -46807"/>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6" name="Rectangle 45"/>
          <p:cNvSpPr/>
          <p:nvPr/>
        </p:nvSpPr>
        <p:spPr>
          <a:xfrm>
            <a:off x="1233932" y="2154412"/>
            <a:ext cx="882033"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Dimension</a:t>
            </a:r>
            <a:endParaRPr lang="en-US" sz="2000" dirty="0"/>
          </a:p>
        </p:txBody>
      </p:sp>
      <p:sp>
        <p:nvSpPr>
          <p:cNvPr id="47" name="Line Callout 1 (Border and Accent Bar) 46"/>
          <p:cNvSpPr/>
          <p:nvPr/>
        </p:nvSpPr>
        <p:spPr>
          <a:xfrm>
            <a:off x="6261025" y="2518826"/>
            <a:ext cx="590720" cy="205450"/>
          </a:xfrm>
          <a:prstGeom prst="accentBorderCallout1">
            <a:avLst>
              <a:gd name="adj1" fmla="val 18750"/>
              <a:gd name="adj2" fmla="val -8333"/>
              <a:gd name="adj3" fmla="val -11768"/>
              <a:gd name="adj4" fmla="val -55078"/>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8" name="Rectangle 47"/>
          <p:cNvSpPr/>
          <p:nvPr/>
        </p:nvSpPr>
        <p:spPr>
          <a:xfrm>
            <a:off x="6244841" y="2488121"/>
            <a:ext cx="1243530" cy="24424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Implication of score</a:t>
            </a:r>
            <a:endParaRPr lang="en-US" sz="2000" dirty="0"/>
          </a:p>
        </p:txBody>
      </p:sp>
      <p:grpSp>
        <p:nvGrpSpPr>
          <p:cNvPr id="57" name="Group 56"/>
          <p:cNvGrpSpPr/>
          <p:nvPr/>
        </p:nvGrpSpPr>
        <p:grpSpPr>
          <a:xfrm>
            <a:off x="707844" y="3779135"/>
            <a:ext cx="2387049" cy="553998"/>
            <a:chOff x="5612771" y="2848365"/>
            <a:chExt cx="2163532" cy="553998"/>
          </a:xfrm>
        </p:grpSpPr>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59" name="TextBox 58"/>
            <p:cNvSpPr txBox="1"/>
            <p:nvPr/>
          </p:nvSpPr>
          <p:spPr>
            <a:xfrm>
              <a:off x="5916003" y="2848365"/>
              <a:ext cx="1860300"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The rest of the report provides a detailed profile for each of the summary profiles.</a:t>
              </a:r>
            </a:p>
          </p:txBody>
        </p:sp>
      </p:grpSp>
      <p:grpSp>
        <p:nvGrpSpPr>
          <p:cNvPr id="60" name="Group 59"/>
          <p:cNvGrpSpPr/>
          <p:nvPr/>
        </p:nvGrpSpPr>
        <p:grpSpPr>
          <a:xfrm>
            <a:off x="3419016" y="3779135"/>
            <a:ext cx="2710314" cy="707886"/>
            <a:chOff x="5612771" y="2848365"/>
            <a:chExt cx="2456527" cy="707886"/>
          </a:xfrm>
        </p:grpSpPr>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62" name="TextBox 61"/>
            <p:cNvSpPr txBox="1"/>
            <p:nvPr/>
          </p:nvSpPr>
          <p:spPr>
            <a:xfrm>
              <a:off x="5916004" y="2848365"/>
              <a:ext cx="2153294" cy="707886"/>
            </a:xfrm>
            <a:prstGeom prst="rect">
              <a:avLst/>
            </a:prstGeom>
            <a:noFill/>
          </p:spPr>
          <p:txBody>
            <a:bodyPr wrap="square" rtlCol="0">
              <a:spAutoFit/>
            </a:bodyPr>
            <a:lstStyle/>
            <a:p>
              <a:pPr algn="l" eaLnBrk="0" hangingPunct="0"/>
              <a:r>
                <a:rPr lang="en-US" sz="1000" dirty="0">
                  <a:solidFill>
                    <a:schemeClr val="bg2">
                      <a:lumMod val="50000"/>
                    </a:schemeClr>
                  </a:solidFill>
                  <a:latin typeface="Helvetica Neue" charset="0"/>
                  <a:ea typeface="Helvetica Neue" charset="0"/>
                  <a:cs typeface="Helvetica Neue" charset="0"/>
                </a:rPr>
                <a:t>Scores in these areas are typically seen as additional information for consideration and not included in the overall recommendation. </a:t>
              </a:r>
            </a:p>
          </p:txBody>
        </p:sp>
      </p:gr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7</a:t>
            </a:fld>
            <a:endParaRPr lang="en-GB" dirty="0"/>
          </a:p>
        </p:txBody>
      </p:sp>
      <p:sp>
        <p:nvSpPr>
          <p:cNvPr id="53" name="Line Callout 1 (Border and Accent Bar) 52"/>
          <p:cNvSpPr/>
          <p:nvPr/>
        </p:nvSpPr>
        <p:spPr>
          <a:xfrm>
            <a:off x="4184608" y="3031362"/>
            <a:ext cx="590720" cy="424765"/>
          </a:xfrm>
          <a:prstGeom prst="accentBorderCallout1">
            <a:avLst>
              <a:gd name="adj1" fmla="val 18750"/>
              <a:gd name="adj2" fmla="val -8333"/>
              <a:gd name="adj3" fmla="val -88831"/>
              <a:gd name="adj4" fmla="val -87025"/>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54" name="Rectangle 53"/>
          <p:cNvSpPr/>
          <p:nvPr/>
        </p:nvSpPr>
        <p:spPr>
          <a:xfrm>
            <a:off x="4176515" y="3000203"/>
            <a:ext cx="3402453" cy="530489"/>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If the CPA or CPP was used as part of the assessment battery the </a:t>
            </a:r>
            <a:r>
              <a:rPr lang="de-DE" sz="900" b="1" dirty="0">
                <a:solidFill>
                  <a:srgbClr val="CACFD3">
                    <a:lumMod val="50000"/>
                  </a:srgbClr>
                </a:solidFill>
                <a:latin typeface="Helvetica Neue" charset="0"/>
                <a:ea typeface="Helvetica Neue" charset="0"/>
                <a:cs typeface="Helvetica Neue" charset="0"/>
              </a:rPr>
              <a:t>C</a:t>
            </a:r>
            <a:r>
              <a:rPr lang="de-DE" sz="900" dirty="0">
                <a:solidFill>
                  <a:srgbClr val="CACFD3">
                    <a:lumMod val="50000"/>
                  </a:srgbClr>
                </a:solidFill>
                <a:latin typeface="Helvetica Neue" charset="0"/>
                <a:ea typeface="Helvetica Neue" charset="0"/>
                <a:cs typeface="Helvetica Neue" charset="0"/>
              </a:rPr>
              <a:t> indicates the current level and </a:t>
            </a:r>
            <a:r>
              <a:rPr lang="de-DE" sz="900" b="1" dirty="0">
                <a:solidFill>
                  <a:srgbClr val="CACFD3">
                    <a:lumMod val="50000"/>
                  </a:srgbClr>
                </a:solidFill>
                <a:latin typeface="Helvetica Neue" charset="0"/>
                <a:ea typeface="Helvetica Neue" charset="0"/>
                <a:cs typeface="Helvetica Neue" charset="0"/>
              </a:rPr>
              <a:t>P</a:t>
            </a:r>
            <a:r>
              <a:rPr lang="de-DE" sz="900" dirty="0">
                <a:solidFill>
                  <a:srgbClr val="CACFD3">
                    <a:lumMod val="50000"/>
                  </a:srgbClr>
                </a:solidFill>
                <a:latin typeface="Helvetica Neue" charset="0"/>
                <a:ea typeface="Helvetica Neue" charset="0"/>
                <a:cs typeface="Helvetica Neue" charset="0"/>
              </a:rPr>
              <a:t> the potential level. Where applicable, the green bar indicates the ideal range.</a:t>
            </a:r>
            <a:endParaRPr lang="en-US" sz="2000" dirty="0"/>
          </a:p>
        </p:txBody>
      </p:sp>
      <p:sp>
        <p:nvSpPr>
          <p:cNvPr id="29" name="Line Callout 1 (Border and Accent Bar) 28"/>
          <p:cNvSpPr/>
          <p:nvPr/>
        </p:nvSpPr>
        <p:spPr>
          <a:xfrm>
            <a:off x="6261025" y="1670909"/>
            <a:ext cx="590720" cy="324981"/>
          </a:xfrm>
          <a:prstGeom prst="accentBorderCallout1">
            <a:avLst>
              <a:gd name="adj1" fmla="val 18750"/>
              <a:gd name="adj2" fmla="val -8333"/>
              <a:gd name="adj3" fmla="val 128917"/>
              <a:gd name="adj4" fmla="val -156289"/>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30" name="Rectangle 29"/>
          <p:cNvSpPr/>
          <p:nvPr/>
        </p:nvSpPr>
        <p:spPr>
          <a:xfrm>
            <a:off x="6244841" y="1654725"/>
            <a:ext cx="1486528" cy="34925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Short generic description of the dimension.</a:t>
            </a:r>
            <a:endParaRPr lang="en-US" sz="2000" dirty="0"/>
          </a:p>
        </p:txBody>
      </p:sp>
      <p:grpSp>
        <p:nvGrpSpPr>
          <p:cNvPr id="34" name="Group 33"/>
          <p:cNvGrpSpPr/>
          <p:nvPr/>
        </p:nvGrpSpPr>
        <p:grpSpPr>
          <a:xfrm>
            <a:off x="6453453" y="3785810"/>
            <a:ext cx="1828536" cy="707886"/>
            <a:chOff x="5612771" y="2848365"/>
            <a:chExt cx="1657317" cy="707886"/>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36" name="TextBox 35"/>
            <p:cNvSpPr txBox="1"/>
            <p:nvPr/>
          </p:nvSpPr>
          <p:spPr>
            <a:xfrm>
              <a:off x="5916004" y="2848365"/>
              <a:ext cx="1354084" cy="707886"/>
            </a:xfrm>
            <a:prstGeom prst="rect">
              <a:avLst/>
            </a:prstGeom>
            <a:noFill/>
          </p:spPr>
          <p:txBody>
            <a:bodyPr wrap="square" rtlCol="0">
              <a:spAutoFit/>
            </a:bodyPr>
            <a:lstStyle/>
            <a:p>
              <a:pPr algn="l" eaLnBrk="0" hangingPunct="0"/>
              <a:r>
                <a:rPr lang="en-US" sz="1000" dirty="0">
                  <a:solidFill>
                    <a:schemeClr val="bg2">
                      <a:lumMod val="50000"/>
                    </a:schemeClr>
                  </a:solidFill>
                  <a:latin typeface="Helvetica Neue" charset="0"/>
                  <a:ea typeface="Helvetica Neue" charset="0"/>
                  <a:cs typeface="Helvetica Neue" charset="0"/>
                </a:rPr>
                <a:t>In some reports the short generic description is replaced by a bar graph.</a:t>
              </a:r>
            </a:p>
          </p:txBody>
        </p:sp>
      </p:grpSp>
    </p:spTree>
    <p:extLst>
      <p:ext uri="{BB962C8B-B14F-4D97-AF65-F5344CB8AC3E}">
        <p14:creationId xmlns:p14="http://schemas.microsoft.com/office/powerpoint/2010/main" val="58762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5455"/>
            <a:ext cx="7824788" cy="701278"/>
          </a:xfrm>
        </p:spPr>
        <p:txBody>
          <a:bodyPr>
            <a:noAutofit/>
          </a:bodyPr>
          <a:lstStyle/>
          <a:p>
            <a:pPr lvl="0"/>
            <a:r>
              <a:rPr lang="en-US" dirty="0"/>
              <a:t>Interpreting the </a:t>
            </a:r>
            <a:r>
              <a:rPr lang="en-US" b="1" dirty="0"/>
              <a:t>Summary grid</a:t>
            </a:r>
            <a:endParaRPr lang="en-US" altLang="en-US" b="1" dirty="0"/>
          </a:p>
        </p:txBody>
      </p:sp>
      <p:sp>
        <p:nvSpPr>
          <p:cNvPr id="9" name="Rectangle 8"/>
          <p:cNvSpPr/>
          <p:nvPr/>
        </p:nvSpPr>
        <p:spPr>
          <a:xfrm>
            <a:off x="387014" y="864682"/>
            <a:ext cx="8133722" cy="759781"/>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This section will highlight the most significant behaviours and capabilities that are seen as areas of strengths to leverage, good potential, primary development opportunities as well as </a:t>
            </a:r>
            <a:r>
              <a:rPr lang="en-US" altLang="en-US" sz="1000" dirty="0">
                <a:latin typeface="Helvetica Neue" charset="0"/>
                <a:ea typeface="Helvetica Neue" charset="0"/>
                <a:cs typeface="Helvetica Neue" charset="0"/>
              </a:rPr>
              <a:t>possible risks for the role.  </a:t>
            </a:r>
          </a:p>
          <a:p>
            <a:pPr algn="just" eaLnBrk="0" hangingPunct="0"/>
            <a:endParaRPr lang="en-US" sz="1000" dirty="0">
              <a:latin typeface="Helvetica Neue" charset="0"/>
              <a:ea typeface="Helvetica Neue" charset="0"/>
              <a:cs typeface="Helvetica Neue" charset="0"/>
            </a:endParaRPr>
          </a:p>
          <a:p>
            <a:pPr algn="just" eaLnBrk="0" hangingPunct="0"/>
            <a:r>
              <a:rPr lang="en-US" sz="1000" dirty="0">
                <a:latin typeface="Helvetica Neue" charset="0"/>
                <a:ea typeface="Helvetica Neue" charset="0"/>
                <a:cs typeface="Helvetica Neue" charset="0"/>
              </a:rPr>
              <a:t>It will also provide more information on the type of workplace or environment that will enhance the chances of success.</a:t>
            </a:r>
          </a:p>
        </p:txBody>
      </p:sp>
      <p:sp>
        <p:nvSpPr>
          <p:cNvPr id="5" name="Slide Number Placeholder 4"/>
          <p:cNvSpPr>
            <a:spLocks noGrp="1"/>
          </p:cNvSpPr>
          <p:nvPr>
            <p:ph type="sldNum" sz="quarter" idx="11"/>
          </p:nvPr>
        </p:nvSpPr>
        <p:spPr/>
        <p:txBody>
          <a:bodyPr/>
          <a:lstStyle/>
          <a:p>
            <a:pPr>
              <a:defRPr/>
            </a:pPr>
            <a:r>
              <a:rPr lang="en-GB"/>
              <a:t>PAGE </a:t>
            </a:r>
            <a:fld id="{CA0E158F-36BB-4448-BD17-99892819D07B}" type="slidenum">
              <a:rPr lang="en-GB" smtClean="0"/>
              <a:pPr>
                <a:defRPr/>
              </a:pPr>
              <a:t>8</a:t>
            </a:fld>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6088"/>
          <a:stretch/>
        </p:blipFill>
        <p:spPr>
          <a:xfrm>
            <a:off x="609626" y="3624044"/>
            <a:ext cx="3527425" cy="790413"/>
          </a:xfrm>
          <a:prstGeom prst="rect">
            <a:avLst/>
          </a:prstGeom>
          <a:ln>
            <a:noFill/>
          </a:ln>
        </p:spPr>
      </p:pic>
      <p:sp>
        <p:nvSpPr>
          <p:cNvPr id="7" name="Rectangle 6"/>
          <p:cNvSpPr/>
          <p:nvPr/>
        </p:nvSpPr>
        <p:spPr>
          <a:xfrm>
            <a:off x="554868" y="1584305"/>
            <a:ext cx="3636942" cy="2964468"/>
          </a:xfrm>
          <a:prstGeom prst="rect">
            <a:avLst/>
          </a:prstGeom>
          <a:noFill/>
          <a:ln w="952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5160214" y="3134416"/>
            <a:ext cx="3578506" cy="553998"/>
            <a:chOff x="5612771" y="2848365"/>
            <a:chExt cx="3243424" cy="553998"/>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32" name="TextBox 31"/>
            <p:cNvSpPr txBox="1"/>
            <p:nvPr/>
          </p:nvSpPr>
          <p:spPr>
            <a:xfrm>
              <a:off x="5916003" y="2848365"/>
              <a:ext cx="2940192" cy="553998"/>
            </a:xfrm>
            <a:prstGeom prst="rect">
              <a:avLst/>
            </a:prstGeom>
            <a:noFill/>
          </p:spPr>
          <p:txBody>
            <a:bodyPr wrap="square" rtlCol="0">
              <a:spAutoFit/>
            </a:bodyPr>
            <a:lstStyle/>
            <a:p>
              <a:pPr algn="l" eaLnBrk="0" hangingPunct="0"/>
              <a:r>
                <a:rPr lang="en-US" sz="1000" dirty="0">
                  <a:solidFill>
                    <a:schemeClr val="bg2">
                      <a:lumMod val="50000"/>
                    </a:schemeClr>
                  </a:solidFill>
                  <a:latin typeface="Helvetica Neue" charset="0"/>
                  <a:ea typeface="Helvetica Neue" charset="0"/>
                  <a:cs typeface="Helvetica Neue" charset="0"/>
                </a:rPr>
                <a:t>It is recommended that you initially look at both the personal strengths and development areas as part of the development strategy.</a:t>
              </a:r>
            </a:p>
          </p:txBody>
        </p:sp>
      </p:grpSp>
      <p:grpSp>
        <p:nvGrpSpPr>
          <p:cNvPr id="38" name="Group 37"/>
          <p:cNvGrpSpPr/>
          <p:nvPr/>
        </p:nvGrpSpPr>
        <p:grpSpPr>
          <a:xfrm>
            <a:off x="5160214" y="3847931"/>
            <a:ext cx="3578506" cy="861774"/>
            <a:chOff x="5612771" y="2848365"/>
            <a:chExt cx="3243424" cy="861774"/>
          </a:xfrm>
        </p:grpSpPr>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40" name="TextBox 39"/>
            <p:cNvSpPr txBox="1"/>
            <p:nvPr/>
          </p:nvSpPr>
          <p:spPr>
            <a:xfrm>
              <a:off x="5916003" y="2848365"/>
              <a:ext cx="2940192" cy="861774"/>
            </a:xfrm>
            <a:prstGeom prst="rect">
              <a:avLst/>
            </a:prstGeom>
            <a:noFill/>
          </p:spPr>
          <p:txBody>
            <a:bodyPr wrap="square" rtlCol="0">
              <a:spAutoFit/>
            </a:bodyPr>
            <a:lstStyle/>
            <a:p>
              <a:pPr algn="l" eaLnBrk="0" hangingPunct="0"/>
              <a:r>
                <a:rPr lang="en-US" sz="1000" dirty="0">
                  <a:solidFill>
                    <a:schemeClr val="bg2">
                      <a:lumMod val="50000"/>
                    </a:schemeClr>
                  </a:solidFill>
                  <a:latin typeface="Helvetica Neue" charset="0"/>
                  <a:ea typeface="Helvetica Neue" charset="0"/>
                  <a:cs typeface="Helvetica Neue" charset="0"/>
                </a:rPr>
                <a:t>In some cases there might be no strengths or developmental behaviours identified. In cases like these, identify the behaviours that would be to the greatest benefit for development in the current work context. </a:t>
              </a:r>
            </a:p>
          </p:txBody>
        </p:sp>
      </p:grpSp>
      <p:grpSp>
        <p:nvGrpSpPr>
          <p:cNvPr id="16" name="Group 15">
            <a:extLst>
              <a:ext uri="{FF2B5EF4-FFF2-40B4-BE49-F238E27FC236}">
                <a16:creationId xmlns:a16="http://schemas.microsoft.com/office/drawing/2014/main" id="{635B167A-3423-42A3-8205-033A7DA6F623}"/>
              </a:ext>
            </a:extLst>
          </p:cNvPr>
          <p:cNvGrpSpPr/>
          <p:nvPr/>
        </p:nvGrpSpPr>
        <p:grpSpPr>
          <a:xfrm>
            <a:off x="5160214" y="2420901"/>
            <a:ext cx="3578506" cy="553998"/>
            <a:chOff x="5612771" y="2848365"/>
            <a:chExt cx="3243424" cy="553998"/>
          </a:xfrm>
        </p:grpSpPr>
        <p:pic>
          <p:nvPicPr>
            <p:cNvPr id="17" name="Picture 16">
              <a:extLst>
                <a:ext uri="{FF2B5EF4-FFF2-40B4-BE49-F238E27FC236}">
                  <a16:creationId xmlns:a16="http://schemas.microsoft.com/office/drawing/2014/main" id="{904A192E-0C98-4AF2-AF78-9C546AF4E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1" y="2855040"/>
              <a:ext cx="262800" cy="262800"/>
            </a:xfrm>
            <a:prstGeom prst="rect">
              <a:avLst/>
            </a:prstGeom>
          </p:spPr>
        </p:pic>
        <p:sp>
          <p:nvSpPr>
            <p:cNvPr id="18" name="TextBox 17">
              <a:extLst>
                <a:ext uri="{FF2B5EF4-FFF2-40B4-BE49-F238E27FC236}">
                  <a16:creationId xmlns:a16="http://schemas.microsoft.com/office/drawing/2014/main" id="{E04CF5A3-6F52-4E82-8ED9-12C52F3B2537}"/>
                </a:ext>
              </a:extLst>
            </p:cNvPr>
            <p:cNvSpPr txBox="1"/>
            <p:nvPr/>
          </p:nvSpPr>
          <p:spPr>
            <a:xfrm>
              <a:off x="5916003" y="2848365"/>
              <a:ext cx="2940192" cy="553998"/>
            </a:xfrm>
            <a:prstGeom prst="rect">
              <a:avLst/>
            </a:prstGeom>
            <a:noFill/>
          </p:spPr>
          <p:txBody>
            <a:bodyPr wrap="square" rtlCol="0">
              <a:spAutoFit/>
            </a:bodyPr>
            <a:lstStyle/>
            <a:p>
              <a:pPr algn="l" eaLnBrk="0" hangingPunct="0"/>
              <a:r>
                <a:rPr lang="en-US" sz="1000" dirty="0">
                  <a:solidFill>
                    <a:schemeClr val="bg2">
                      <a:lumMod val="50000"/>
                    </a:schemeClr>
                  </a:solidFill>
                  <a:latin typeface="Helvetica Neue" charset="0"/>
                  <a:ea typeface="Helvetica Neue" charset="0"/>
                  <a:cs typeface="Helvetica Neue" charset="0"/>
                </a:rPr>
                <a:t>This summary is based on the highest and lowest scores from the completed behavioural styles questionnaire.</a:t>
              </a:r>
            </a:p>
          </p:txBody>
        </p:sp>
      </p:grpSp>
      <p:grpSp>
        <p:nvGrpSpPr>
          <p:cNvPr id="22" name="Group 21">
            <a:extLst>
              <a:ext uri="{FF2B5EF4-FFF2-40B4-BE49-F238E27FC236}">
                <a16:creationId xmlns:a16="http://schemas.microsoft.com/office/drawing/2014/main" id="{6D951D1E-B373-440B-AC8A-76AFB0E0E460}"/>
              </a:ext>
            </a:extLst>
          </p:cNvPr>
          <p:cNvGrpSpPr/>
          <p:nvPr/>
        </p:nvGrpSpPr>
        <p:grpSpPr>
          <a:xfrm>
            <a:off x="5079146" y="1697202"/>
            <a:ext cx="4019764" cy="553998"/>
            <a:chOff x="495126" y="3780471"/>
            <a:chExt cx="2847287" cy="553998"/>
          </a:xfrm>
        </p:grpSpPr>
        <p:pic>
          <p:nvPicPr>
            <p:cNvPr id="23" name="Picture 22">
              <a:extLst>
                <a:ext uri="{FF2B5EF4-FFF2-40B4-BE49-F238E27FC236}">
                  <a16:creationId xmlns:a16="http://schemas.microsoft.com/office/drawing/2014/main" id="{5629443A-CFC3-4F84-9FDE-A57FD156D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26" y="3883513"/>
              <a:ext cx="262800" cy="262800"/>
            </a:xfrm>
            <a:prstGeom prst="rect">
              <a:avLst/>
            </a:prstGeom>
          </p:spPr>
        </p:pic>
        <p:sp>
          <p:nvSpPr>
            <p:cNvPr id="24" name="TextBox 23">
              <a:extLst>
                <a:ext uri="{FF2B5EF4-FFF2-40B4-BE49-F238E27FC236}">
                  <a16:creationId xmlns:a16="http://schemas.microsoft.com/office/drawing/2014/main" id="{AD214D78-6CF5-4CA8-94D9-9C5EDAAC2920}"/>
                </a:ext>
              </a:extLst>
            </p:cNvPr>
            <p:cNvSpPr txBox="1"/>
            <p:nvPr/>
          </p:nvSpPr>
          <p:spPr>
            <a:xfrm>
              <a:off x="789524" y="3780471"/>
              <a:ext cx="2552889" cy="553998"/>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The grid only reports on behavioural areas. Do take additional information provided in the rest of the report into consideration before making any final decision.</a:t>
              </a:r>
            </a:p>
          </p:txBody>
        </p:sp>
      </p:grpSp>
      <p:pic>
        <p:nvPicPr>
          <p:cNvPr id="4" name="Picture 3">
            <a:extLst>
              <a:ext uri="{FF2B5EF4-FFF2-40B4-BE49-F238E27FC236}">
                <a16:creationId xmlns:a16="http://schemas.microsoft.com/office/drawing/2014/main" id="{83CE99ED-DD76-9A47-AD5A-81B470943DFA}"/>
              </a:ext>
            </a:extLst>
          </p:cNvPr>
          <p:cNvPicPr>
            <a:picLocks noChangeAspect="1"/>
          </p:cNvPicPr>
          <p:nvPr/>
        </p:nvPicPr>
        <p:blipFill>
          <a:blip r:embed="rId5"/>
          <a:stretch>
            <a:fillRect/>
          </a:stretch>
        </p:blipFill>
        <p:spPr>
          <a:xfrm>
            <a:off x="640078" y="1672411"/>
            <a:ext cx="3476841" cy="1951633"/>
          </a:xfrm>
          <a:prstGeom prst="rect">
            <a:avLst/>
          </a:prstGeom>
        </p:spPr>
      </p:pic>
    </p:spTree>
    <p:extLst>
      <p:ext uri="{BB962C8B-B14F-4D97-AF65-F5344CB8AC3E}">
        <p14:creationId xmlns:p14="http://schemas.microsoft.com/office/powerpoint/2010/main" val="188605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999" y="1892064"/>
            <a:ext cx="4000500" cy="821028"/>
          </a:xfrm>
          <a:prstGeom prst="rect">
            <a:avLst/>
          </a:prstGeom>
        </p:spPr>
      </p:pic>
      <p:sp>
        <p:nvSpPr>
          <p:cNvPr id="2" name="Title 1"/>
          <p:cNvSpPr>
            <a:spLocks noGrp="1"/>
          </p:cNvSpPr>
          <p:nvPr>
            <p:ph type="title"/>
          </p:nvPr>
        </p:nvSpPr>
        <p:spPr/>
        <p:txBody>
          <a:bodyPr>
            <a:noAutofit/>
          </a:bodyPr>
          <a:lstStyle/>
          <a:p>
            <a:pPr lvl="0"/>
            <a:r>
              <a:rPr lang="en-US" dirty="0"/>
              <a:t>Interpreting the </a:t>
            </a:r>
            <a:r>
              <a:rPr lang="en-US" b="1" dirty="0"/>
              <a:t>detailed</a:t>
            </a:r>
            <a:r>
              <a:rPr lang="en-US" dirty="0"/>
              <a:t> </a:t>
            </a:r>
            <a:r>
              <a:rPr lang="en-US" b="1" dirty="0"/>
              <a:t>profile</a:t>
            </a:r>
            <a:endParaRPr lang="en-US" altLang="en-US" b="1" dirty="0"/>
          </a:p>
        </p:txBody>
      </p:sp>
      <p:sp>
        <p:nvSpPr>
          <p:cNvPr id="23" name="Rectangle 22"/>
          <p:cNvSpPr/>
          <p:nvPr/>
        </p:nvSpPr>
        <p:spPr>
          <a:xfrm>
            <a:off x="457201" y="1075433"/>
            <a:ext cx="4891634" cy="437327"/>
          </a:xfrm>
          <a:prstGeom prst="rect">
            <a:avLst/>
          </a:prstGeom>
        </p:spPr>
        <p:txBody>
          <a:bodyPr wrap="square">
            <a:noAutofit/>
          </a:bodyPr>
          <a:lstStyle/>
          <a:p>
            <a:pPr algn="just" eaLnBrk="0" hangingPunct="0"/>
            <a:r>
              <a:rPr lang="en-US" sz="1000" dirty="0">
                <a:latin typeface="Helvetica Neue" charset="0"/>
                <a:ea typeface="Helvetica Neue" charset="0"/>
                <a:cs typeface="Helvetica Neue" charset="0"/>
              </a:rPr>
              <a:t>The report provides detailed scores for dimensions that have been selected as essential and important for a particular role. These are indicated as ’Essential’ and ‘Important’ behaviours.</a:t>
            </a:r>
          </a:p>
        </p:txBody>
      </p:sp>
      <p:sp>
        <p:nvSpPr>
          <p:cNvPr id="3" name="Line Callout 1 (Border and Accent Bar) 2"/>
          <p:cNvSpPr/>
          <p:nvPr/>
        </p:nvSpPr>
        <p:spPr>
          <a:xfrm flipH="1">
            <a:off x="740422" y="1979553"/>
            <a:ext cx="590720" cy="180320"/>
          </a:xfrm>
          <a:prstGeom prst="accentBorderCallout1">
            <a:avLst>
              <a:gd name="adj1" fmla="val 18750"/>
              <a:gd name="adj2" fmla="val -8333"/>
              <a:gd name="adj3" fmla="val 59108"/>
              <a:gd name="adj4" fmla="val -68929"/>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6" name="Rectangle 5"/>
          <p:cNvSpPr/>
          <p:nvPr/>
        </p:nvSpPr>
        <p:spPr>
          <a:xfrm>
            <a:off x="539750" y="1907222"/>
            <a:ext cx="799484"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Weight</a:t>
            </a:r>
            <a:endParaRPr lang="en-US" sz="2000" dirty="0"/>
          </a:p>
        </p:txBody>
      </p:sp>
      <p:sp>
        <p:nvSpPr>
          <p:cNvPr id="45" name="Line Callout 1 (Border and Accent Bar) 44"/>
          <p:cNvSpPr/>
          <p:nvPr/>
        </p:nvSpPr>
        <p:spPr>
          <a:xfrm flipH="1">
            <a:off x="740422" y="2316728"/>
            <a:ext cx="590720" cy="260566"/>
          </a:xfrm>
          <a:prstGeom prst="accentBorderCallout1">
            <a:avLst>
              <a:gd name="adj1" fmla="val 18750"/>
              <a:gd name="adj2" fmla="val -8333"/>
              <a:gd name="adj3" fmla="val 17027"/>
              <a:gd name="adj4" fmla="val -68720"/>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46" name="Rectangle 45"/>
          <p:cNvSpPr/>
          <p:nvPr/>
        </p:nvSpPr>
        <p:spPr>
          <a:xfrm>
            <a:off x="539750" y="2277713"/>
            <a:ext cx="799484" cy="324981"/>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Dimensions</a:t>
            </a:r>
            <a:endParaRPr lang="en-US" sz="2000" dirty="0"/>
          </a:p>
        </p:txBody>
      </p:sp>
      <p:sp>
        <p:nvSpPr>
          <p:cNvPr id="55" name="Line Callout 1 (Border and Accent Bar) 54"/>
          <p:cNvSpPr/>
          <p:nvPr/>
        </p:nvSpPr>
        <p:spPr>
          <a:xfrm flipH="1">
            <a:off x="968224" y="2728126"/>
            <a:ext cx="364660" cy="324981"/>
          </a:xfrm>
          <a:prstGeom prst="accentBorderCallout1">
            <a:avLst>
              <a:gd name="adj1" fmla="val 18750"/>
              <a:gd name="adj2" fmla="val -8333"/>
              <a:gd name="adj3" fmla="val -34225"/>
              <a:gd name="adj4" fmla="val -954816"/>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56" name="Rectangle 55"/>
          <p:cNvSpPr/>
          <p:nvPr/>
        </p:nvSpPr>
        <p:spPr>
          <a:xfrm>
            <a:off x="215284" y="2681376"/>
            <a:ext cx="1123950" cy="401807"/>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solidFill>
                  <a:srgbClr val="CACFD3">
                    <a:lumMod val="50000"/>
                  </a:srgbClr>
                </a:solidFill>
                <a:latin typeface="Helvetica Neue" charset="0"/>
                <a:ea typeface="Helvetica Neue" charset="0"/>
                <a:cs typeface="Helvetica Neue" charset="0"/>
              </a:rPr>
              <a:t>Overall score for the dimension on a 10 point scale</a:t>
            </a:r>
            <a:endParaRPr lang="en-US" sz="2000" dirty="0"/>
          </a:p>
        </p:txBody>
      </p:sp>
      <p:sp>
        <p:nvSpPr>
          <p:cNvPr id="11" name="Slide Number Placeholder 10"/>
          <p:cNvSpPr>
            <a:spLocks noGrp="1"/>
          </p:cNvSpPr>
          <p:nvPr>
            <p:ph type="sldNum" sz="quarter" idx="11"/>
          </p:nvPr>
        </p:nvSpPr>
        <p:spPr/>
        <p:txBody>
          <a:bodyPr/>
          <a:lstStyle/>
          <a:p>
            <a:pPr>
              <a:defRPr/>
            </a:pPr>
            <a:r>
              <a:rPr lang="en-GB"/>
              <a:t>PAGE </a:t>
            </a:r>
            <a:fld id="{CA0E158F-36BB-4448-BD17-99892819D07B}" type="slidenum">
              <a:rPr lang="en-GB" smtClean="0"/>
              <a:pPr>
                <a:defRPr/>
              </a:pPr>
              <a:t>9</a:t>
            </a:fld>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999" y="2775524"/>
            <a:ext cx="4000500" cy="711920"/>
          </a:xfrm>
          <a:prstGeom prst="rect">
            <a:avLst/>
          </a:prstGeom>
        </p:spPr>
      </p:pic>
      <p:sp>
        <p:nvSpPr>
          <p:cNvPr id="9" name="Rectangle 8"/>
          <p:cNvSpPr/>
          <p:nvPr/>
        </p:nvSpPr>
        <p:spPr>
          <a:xfrm>
            <a:off x="1720999" y="1881822"/>
            <a:ext cx="4000500" cy="1660906"/>
          </a:xfrm>
          <a:prstGeom prst="rect">
            <a:avLst/>
          </a:prstGeom>
          <a:noFill/>
          <a:ln w="952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3204643" y="3820166"/>
            <a:ext cx="2457449" cy="707886"/>
            <a:chOff x="552548" y="3721953"/>
            <a:chExt cx="2457449" cy="707886"/>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48" y="3729052"/>
              <a:ext cx="262800" cy="262800"/>
            </a:xfrm>
            <a:prstGeom prst="rect">
              <a:avLst/>
            </a:prstGeom>
          </p:spPr>
        </p:pic>
        <p:sp>
          <p:nvSpPr>
            <p:cNvPr id="33" name="TextBox 32"/>
            <p:cNvSpPr txBox="1"/>
            <p:nvPr/>
          </p:nvSpPr>
          <p:spPr>
            <a:xfrm>
              <a:off x="850954" y="3721953"/>
              <a:ext cx="2159043" cy="707886"/>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Remember to always keep the requirements of the role in mind when considering the implications of scores.</a:t>
              </a:r>
            </a:p>
          </p:txBody>
        </p:sp>
      </p:grpSp>
      <p:grpSp>
        <p:nvGrpSpPr>
          <p:cNvPr id="35" name="Group 34"/>
          <p:cNvGrpSpPr/>
          <p:nvPr/>
        </p:nvGrpSpPr>
        <p:grpSpPr>
          <a:xfrm>
            <a:off x="457525" y="3813067"/>
            <a:ext cx="2501575" cy="707886"/>
            <a:chOff x="5612771" y="2344471"/>
            <a:chExt cx="2501575" cy="707886"/>
          </a:xfrm>
        </p:grpSpPr>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2771" y="2351570"/>
              <a:ext cx="262800" cy="262800"/>
            </a:xfrm>
            <a:prstGeom prst="rect">
              <a:avLst/>
            </a:prstGeom>
          </p:spPr>
        </p:pic>
        <p:sp>
          <p:nvSpPr>
            <p:cNvPr id="37" name="TextBox 36"/>
            <p:cNvSpPr txBox="1"/>
            <p:nvPr/>
          </p:nvSpPr>
          <p:spPr>
            <a:xfrm>
              <a:off x="5916001" y="2344471"/>
              <a:ext cx="2198345" cy="707886"/>
            </a:xfrm>
            <a:prstGeom prst="rect">
              <a:avLst/>
            </a:prstGeom>
            <a:noFill/>
          </p:spPr>
          <p:txBody>
            <a:bodyPr wrap="square" rtlCol="0">
              <a:spAutoFit/>
            </a:bodyPr>
            <a:lstStyle/>
            <a:p>
              <a:pPr algn="l"/>
              <a:r>
                <a:rPr lang="en-US" sz="1000" dirty="0">
                  <a:solidFill>
                    <a:schemeClr val="bg2">
                      <a:lumMod val="50000"/>
                    </a:schemeClr>
                  </a:solidFill>
                  <a:latin typeface="Helvetica Neue" charset="0"/>
                  <a:ea typeface="Helvetica Neue" charset="0"/>
                  <a:cs typeface="Helvetica Neue" charset="0"/>
                </a:rPr>
                <a:t>Always link dimensions together to make sense of the full profile. Never use a single score to make a final talent decision.</a:t>
              </a:r>
            </a:p>
          </p:txBody>
        </p:sp>
      </p:grpSp>
      <p:sp>
        <p:nvSpPr>
          <p:cNvPr id="38" name="Line Callout 1 (Border and Accent Bar) 37"/>
          <p:cNvSpPr/>
          <p:nvPr/>
        </p:nvSpPr>
        <p:spPr>
          <a:xfrm>
            <a:off x="6064228" y="1168400"/>
            <a:ext cx="1016021" cy="3086100"/>
          </a:xfrm>
          <a:prstGeom prst="accentBorderCallout1">
            <a:avLst>
              <a:gd name="adj1" fmla="val 39842"/>
              <a:gd name="adj2" fmla="val -7708"/>
              <a:gd name="adj3" fmla="val 41163"/>
              <a:gd name="adj4" fmla="val -35805"/>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000" dirty="0">
              <a:solidFill>
                <a:schemeClr val="bg2">
                  <a:lumMod val="50000"/>
                </a:schemeClr>
              </a:solidFill>
              <a:latin typeface="Helvetica Neue" charset="0"/>
              <a:ea typeface="Helvetica Neue" charset="0"/>
              <a:cs typeface="Helvetica Neue" charset="0"/>
            </a:endParaRPr>
          </a:p>
        </p:txBody>
      </p:sp>
      <p:sp>
        <p:nvSpPr>
          <p:cNvPr id="34" name="Rectangle 33"/>
          <p:cNvSpPr/>
          <p:nvPr/>
        </p:nvSpPr>
        <p:spPr>
          <a:xfrm>
            <a:off x="6051528" y="1119566"/>
            <a:ext cx="2514622" cy="3185418"/>
          </a:xfrm>
          <a:prstGeom prst="rect">
            <a:avLst/>
          </a:prstGeom>
          <a:solidFill>
            <a:schemeClr val="bg1"/>
          </a:solidFill>
          <a:ln>
            <a:noFill/>
          </a:ln>
          <a:effectLst/>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CACFD3">
                    <a:lumMod val="50000"/>
                  </a:srgbClr>
                </a:solidFill>
                <a:latin typeface="Helvetica Neue" charset="0"/>
                <a:ea typeface="Helvetica Neue" charset="0"/>
                <a:cs typeface="Helvetica Neue" charset="0"/>
              </a:rPr>
              <a:t>In this example, the individual has fairly high scores on three dimensions that are essential for job success, making them a better fit for the role.</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rgbClr val="CACFD3">
                    <a:lumMod val="50000"/>
                  </a:srgbClr>
                </a:solidFill>
                <a:latin typeface="Helvetica Neue" charset="0"/>
                <a:ea typeface="Helvetica Neue" charset="0"/>
                <a:cs typeface="Helvetica Neue" charset="0"/>
              </a:rPr>
              <a:t>In particular he/she is:</a:t>
            </a:r>
          </a:p>
          <a:p>
            <a:pPr marL="171450" indent="-171450" algn="l">
              <a:buFont typeface="Courier New" charset="0"/>
              <a:buChar char="o"/>
            </a:pPr>
            <a:r>
              <a:rPr lang="en-US" sz="900" dirty="0">
                <a:solidFill>
                  <a:srgbClr val="CACFD3">
                    <a:lumMod val="50000"/>
                  </a:srgbClr>
                </a:solidFill>
                <a:latin typeface="Helvetica Neue" charset="0"/>
                <a:ea typeface="Helvetica Neue" charset="0"/>
                <a:cs typeface="Helvetica Neue" charset="0"/>
              </a:rPr>
              <a:t>very likely to make quick decisions, take responsibility and have definite views on issues; and</a:t>
            </a:r>
          </a:p>
          <a:p>
            <a:pPr marL="171450" indent="-171450" algn="l">
              <a:buFont typeface="Courier New" charset="0"/>
              <a:buChar char="o"/>
            </a:pPr>
            <a:r>
              <a:rPr lang="en-US" sz="900" dirty="0">
                <a:solidFill>
                  <a:srgbClr val="CACFD3">
                    <a:lumMod val="50000"/>
                  </a:srgbClr>
                </a:solidFill>
                <a:latin typeface="Helvetica Neue" charset="0"/>
                <a:ea typeface="Helvetica Neue" charset="0"/>
                <a:cs typeface="Helvetica Neue" charset="0"/>
              </a:rPr>
              <a:t>comfortable with change and enjoys new challenges.</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rgbClr val="CACFD3">
                    <a:lumMod val="50000"/>
                  </a:srgbClr>
                </a:solidFill>
                <a:latin typeface="Helvetica Neue" charset="0"/>
                <a:ea typeface="Helvetica Neue" charset="0"/>
                <a:cs typeface="Helvetica Neue" charset="0"/>
              </a:rPr>
              <a:t>But, he/she is also less likely to:</a:t>
            </a:r>
          </a:p>
          <a:p>
            <a:pPr marL="171450" indent="-171450" algn="l">
              <a:buFont typeface="Courier New" charset="0"/>
              <a:buChar char="o"/>
            </a:pPr>
            <a:r>
              <a:rPr lang="en-US" sz="900" dirty="0">
                <a:solidFill>
                  <a:srgbClr val="CACFD3">
                    <a:lumMod val="50000"/>
                  </a:srgbClr>
                </a:solidFill>
                <a:latin typeface="Helvetica Neue" charset="0"/>
                <a:ea typeface="Helvetica Neue" charset="0"/>
                <a:cs typeface="Helvetica Neue" charset="0"/>
              </a:rPr>
              <a:t>enjoy working with facts and numerical data; and</a:t>
            </a:r>
          </a:p>
          <a:p>
            <a:pPr marL="171450" indent="-171450" algn="l">
              <a:buFont typeface="Courier New" charset="0"/>
              <a:buChar char="o"/>
            </a:pPr>
            <a:r>
              <a:rPr lang="en-US" sz="900" dirty="0">
                <a:solidFill>
                  <a:srgbClr val="CACFD3">
                    <a:lumMod val="50000"/>
                  </a:srgbClr>
                </a:solidFill>
                <a:latin typeface="Helvetica Neue" charset="0"/>
                <a:ea typeface="Helvetica Neue" charset="0"/>
                <a:cs typeface="Helvetica Neue" charset="0"/>
              </a:rPr>
              <a:t>may not always adopt a practical approach in problem solving.</a:t>
            </a:r>
          </a:p>
          <a:p>
            <a:pPr algn="l"/>
            <a:endParaRPr lang="en-US" sz="900" dirty="0">
              <a:solidFill>
                <a:srgbClr val="CACFD3">
                  <a:lumMod val="50000"/>
                </a:srgbClr>
              </a:solidFill>
              <a:latin typeface="Helvetica Neue" charset="0"/>
              <a:ea typeface="Helvetica Neue" charset="0"/>
              <a:cs typeface="Helvetica Neue" charset="0"/>
            </a:endParaRPr>
          </a:p>
          <a:p>
            <a:pPr algn="l"/>
            <a:r>
              <a:rPr lang="en-US" sz="900" dirty="0">
                <a:solidFill>
                  <a:srgbClr val="CACFD3">
                    <a:lumMod val="50000"/>
                  </a:srgbClr>
                </a:solidFill>
                <a:latin typeface="Helvetica Neue" charset="0"/>
                <a:ea typeface="Helvetica Neue" charset="0"/>
                <a:cs typeface="Helvetica Neue" charset="0"/>
              </a:rPr>
              <a:t>These scores does suggest that the individual might not always follow a very factual or practical approach when making quick decisions.</a:t>
            </a:r>
          </a:p>
        </p:txBody>
      </p:sp>
    </p:spTree>
    <p:extLst>
      <p:ext uri="{BB962C8B-B14F-4D97-AF65-F5344CB8AC3E}">
        <p14:creationId xmlns:p14="http://schemas.microsoft.com/office/powerpoint/2010/main" val="3494344570"/>
      </p:ext>
    </p:extLst>
  </p:cSld>
  <p:clrMapOvr>
    <a:masterClrMapping/>
  </p:clrMapOvr>
</p:sld>
</file>

<file path=ppt/theme/theme1.xml><?xml version="1.0" encoding="utf-8"?>
<a:theme xmlns:a="http://schemas.openxmlformats.org/drawingml/2006/main" name="TTS 2016">
  <a:themeElements>
    <a:clrScheme name="2018 TTS">
      <a:dk1>
        <a:srgbClr val="003D58"/>
      </a:dk1>
      <a:lt1>
        <a:srgbClr val="FFFFFF"/>
      </a:lt1>
      <a:dk2>
        <a:srgbClr val="3C3B40"/>
      </a:dk2>
      <a:lt2>
        <a:srgbClr val="CACFD3"/>
      </a:lt2>
      <a:accent1>
        <a:srgbClr val="00557E"/>
      </a:accent1>
      <a:accent2>
        <a:srgbClr val="EC1745"/>
      </a:accent2>
      <a:accent3>
        <a:srgbClr val="0091B5"/>
      </a:accent3>
      <a:accent4>
        <a:srgbClr val="E0962D"/>
      </a:accent4>
      <a:accent5>
        <a:srgbClr val="24C098"/>
      </a:accent5>
      <a:accent6>
        <a:srgbClr val="5B7C8F"/>
      </a:accent6>
      <a:hlink>
        <a:srgbClr val="EC1745"/>
      </a:hlink>
      <a:folHlink>
        <a:srgbClr val="787A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S 2016" id="{80FB3ECF-CDF8-2F42-A511-74452E1FB7F1}" vid="{D45BD852-AA35-DF48-B468-535EB2F28F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10209</TotalTime>
  <Words>2320</Words>
  <Application>Microsoft Macintosh PowerPoint</Application>
  <PresentationFormat>On-screen Show (16:9)</PresentationFormat>
  <Paragraphs>204</Paragraphs>
  <Slides>15</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ＭＳ Ｐゴシック</vt:lpstr>
      <vt:lpstr>Arial</vt:lpstr>
      <vt:lpstr>Calibri</vt:lpstr>
      <vt:lpstr>Courier New</vt:lpstr>
      <vt:lpstr>Helvetica Neue</vt:lpstr>
      <vt:lpstr>Helvetica Neue Condensed</vt:lpstr>
      <vt:lpstr>Helvetica Neue Light</vt:lpstr>
      <vt:lpstr>Helvetica Neue Medium</vt:lpstr>
      <vt:lpstr>Helvetica Neue Thin</vt:lpstr>
      <vt:lpstr>Helvetica Neue UltraLight</vt:lpstr>
      <vt:lpstr>Times New Roman</vt:lpstr>
      <vt:lpstr>Wingdings 2</vt:lpstr>
      <vt:lpstr>TTS 2016</vt:lpstr>
      <vt:lpstr>PowerPoint Presentation</vt:lpstr>
      <vt:lpstr>How to use this guide and report</vt:lpstr>
      <vt:lpstr>What may be included in this report</vt:lpstr>
      <vt:lpstr>More about the scores used in this report </vt:lpstr>
      <vt:lpstr>Interpreting the Talent Match Score</vt:lpstr>
      <vt:lpstr>Interpreting the sub-scores</vt:lpstr>
      <vt:lpstr>Interpreting the other considerations section</vt:lpstr>
      <vt:lpstr>Interpreting the Summary grid</vt:lpstr>
      <vt:lpstr>Interpreting the detailed profile</vt:lpstr>
      <vt:lpstr>Interpreting the essential skills and aptitudes scores</vt:lpstr>
      <vt:lpstr>Interpreting the leadership stability profile</vt:lpstr>
      <vt:lpstr>Interpreting the Emotional Intelligence profile</vt:lpstr>
      <vt:lpstr>Interpreting the Growth Potential profile</vt:lpstr>
      <vt:lpstr>Interpreting the dependability risk profile</vt:lpstr>
      <vt:lpstr>FOR MORE INFORMATION</vt:lpstr>
    </vt:vector>
  </TitlesOfParts>
  <Company>TTS - Top Talent Solutions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Guest</dc:creator>
  <cp:lastModifiedBy>Cara Thuynsma</cp:lastModifiedBy>
  <cp:revision>551</cp:revision>
  <cp:lastPrinted>2017-07-23T09:00:46Z</cp:lastPrinted>
  <dcterms:created xsi:type="dcterms:W3CDTF">2014-12-01T11:15:04Z</dcterms:created>
  <dcterms:modified xsi:type="dcterms:W3CDTF">2018-06-26T08:22:33Z</dcterms:modified>
</cp:coreProperties>
</file>